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4" r:id="rId2"/>
    <p:sldId id="345" r:id="rId3"/>
    <p:sldId id="346" r:id="rId4"/>
    <p:sldId id="382" r:id="rId5"/>
    <p:sldId id="383" r:id="rId6"/>
    <p:sldId id="349" r:id="rId7"/>
    <p:sldId id="384" r:id="rId8"/>
    <p:sldId id="385" r:id="rId9"/>
    <p:sldId id="386" r:id="rId10"/>
    <p:sldId id="353" r:id="rId11"/>
    <p:sldId id="388" r:id="rId12"/>
    <p:sldId id="390" r:id="rId13"/>
    <p:sldId id="387" r:id="rId14"/>
    <p:sldId id="358" r:id="rId15"/>
    <p:sldId id="392" r:id="rId16"/>
    <p:sldId id="393" r:id="rId17"/>
    <p:sldId id="394" r:id="rId18"/>
    <p:sldId id="395" r:id="rId19"/>
    <p:sldId id="359" r:id="rId20"/>
    <p:sldId id="391" r:id="rId21"/>
    <p:sldId id="396" r:id="rId22"/>
    <p:sldId id="34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  <a:srgbClr val="F50202"/>
    <a:srgbClr val="F17475"/>
    <a:srgbClr val="07B1EC"/>
    <a:srgbClr val="FF9B02"/>
    <a:srgbClr val="5D5D5D"/>
    <a:srgbClr val="C00000"/>
    <a:srgbClr val="FFD900"/>
    <a:srgbClr val="F1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6D245-60EC-48F1-85B2-57EC15D22389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93696-0096-4E01-BBDD-D1B001E4C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00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86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3696-0096-4E01-BBDD-D1B001E4C7D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8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3696-0096-4E01-BBDD-D1B001E4C7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58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3696-0096-4E01-BBDD-D1B001E4C7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5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3696-0096-4E01-BBDD-D1B001E4C7D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68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3696-0096-4E01-BBDD-D1B001E4C7D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0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3696-0096-4E01-BBDD-D1B001E4C7D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3B0C-C86F-45B7-914F-B28544627FAA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EFA-B0D9-43AE-BC6F-426EE09EDE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860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眉头"/>
          <p:cNvSpPr>
            <a:spLocks noChangeArrowheads="1"/>
          </p:cNvSpPr>
          <p:nvPr userDrawn="1"/>
        </p:nvSpPr>
        <p:spPr bwMode="auto">
          <a:xfrm>
            <a:off x="0" y="0"/>
            <a:ext cx="12192000" cy="55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7737117" y="15455"/>
            <a:ext cx="1875179" cy="714036"/>
          </a:xfrm>
          <a:custGeom>
            <a:avLst/>
            <a:gdLst>
              <a:gd name="T0" fmla="*/ 562 w 562"/>
              <a:gd name="T1" fmla="*/ 32 h 214"/>
              <a:gd name="T2" fmla="*/ 562 w 562"/>
              <a:gd name="T3" fmla="*/ 118 h 214"/>
              <a:gd name="T4" fmla="*/ 562 w 562"/>
              <a:gd name="T5" fmla="*/ 180 h 214"/>
              <a:gd name="T6" fmla="*/ 560 w 562"/>
              <a:gd name="T7" fmla="*/ 184 h 214"/>
              <a:gd name="T8" fmla="*/ 444 w 562"/>
              <a:gd name="T9" fmla="*/ 184 h 214"/>
              <a:gd name="T10" fmla="*/ 316 w 562"/>
              <a:gd name="T11" fmla="*/ 184 h 214"/>
              <a:gd name="T12" fmla="*/ 282 w 562"/>
              <a:gd name="T13" fmla="*/ 212 h 214"/>
              <a:gd name="T14" fmla="*/ 280 w 562"/>
              <a:gd name="T15" fmla="*/ 212 h 214"/>
              <a:gd name="T16" fmla="*/ 246 w 562"/>
              <a:gd name="T17" fmla="*/ 184 h 214"/>
              <a:gd name="T18" fmla="*/ 142 w 562"/>
              <a:gd name="T19" fmla="*/ 184 h 214"/>
              <a:gd name="T20" fmla="*/ 56 w 562"/>
              <a:gd name="T21" fmla="*/ 184 h 214"/>
              <a:gd name="T22" fmla="*/ 2 w 562"/>
              <a:gd name="T23" fmla="*/ 184 h 214"/>
              <a:gd name="T24" fmla="*/ 0 w 562"/>
              <a:gd name="T25" fmla="*/ 180 h 214"/>
              <a:gd name="T26" fmla="*/ 0 w 562"/>
              <a:gd name="T27" fmla="*/ 82 h 214"/>
              <a:gd name="T28" fmla="*/ 0 w 562"/>
              <a:gd name="T29" fmla="*/ 0 h 214"/>
              <a:gd name="T30" fmla="*/ 4 w 562"/>
              <a:gd name="T31" fmla="*/ 54 h 214"/>
              <a:gd name="T32" fmla="*/ 4 w 562"/>
              <a:gd name="T33" fmla="*/ 178 h 214"/>
              <a:gd name="T34" fmla="*/ 78 w 562"/>
              <a:gd name="T35" fmla="*/ 178 h 214"/>
              <a:gd name="T36" fmla="*/ 194 w 562"/>
              <a:gd name="T37" fmla="*/ 178 h 214"/>
              <a:gd name="T38" fmla="*/ 248 w 562"/>
              <a:gd name="T39" fmla="*/ 178 h 214"/>
              <a:gd name="T40" fmla="*/ 264 w 562"/>
              <a:gd name="T41" fmla="*/ 194 h 214"/>
              <a:gd name="T42" fmla="*/ 298 w 562"/>
              <a:gd name="T43" fmla="*/ 192 h 214"/>
              <a:gd name="T44" fmla="*/ 314 w 562"/>
              <a:gd name="T45" fmla="*/ 178 h 214"/>
              <a:gd name="T46" fmla="*/ 352 w 562"/>
              <a:gd name="T47" fmla="*/ 178 h 214"/>
              <a:gd name="T48" fmla="*/ 470 w 562"/>
              <a:gd name="T49" fmla="*/ 178 h 214"/>
              <a:gd name="T50" fmla="*/ 556 w 562"/>
              <a:gd name="T51" fmla="*/ 178 h 214"/>
              <a:gd name="T52" fmla="*/ 558 w 562"/>
              <a:gd name="T53" fmla="*/ 76 h 214"/>
              <a:gd name="T54" fmla="*/ 558 w 562"/>
              <a:gd name="T55" fmla="*/ 0 h 214"/>
              <a:gd name="T56" fmla="*/ 562 w 562"/>
              <a:gd name="T57" fmla="*/ 0 h 214"/>
              <a:gd name="T58" fmla="*/ 14 w 562"/>
              <a:gd name="T59" fmla="*/ 44 h 214"/>
              <a:gd name="T60" fmla="*/ 14 w 562"/>
              <a:gd name="T61" fmla="*/ 132 h 214"/>
              <a:gd name="T62" fmla="*/ 80 w 562"/>
              <a:gd name="T63" fmla="*/ 170 h 214"/>
              <a:gd name="T64" fmla="*/ 192 w 562"/>
              <a:gd name="T65" fmla="*/ 170 h 214"/>
              <a:gd name="T66" fmla="*/ 258 w 562"/>
              <a:gd name="T67" fmla="*/ 176 h 214"/>
              <a:gd name="T68" fmla="*/ 304 w 562"/>
              <a:gd name="T69" fmla="*/ 176 h 214"/>
              <a:gd name="T70" fmla="*/ 348 w 562"/>
              <a:gd name="T71" fmla="*/ 170 h 214"/>
              <a:gd name="T72" fmla="*/ 482 w 562"/>
              <a:gd name="T73" fmla="*/ 170 h 214"/>
              <a:gd name="T74" fmla="*/ 548 w 562"/>
              <a:gd name="T75" fmla="*/ 144 h 214"/>
              <a:gd name="T76" fmla="*/ 548 w 562"/>
              <a:gd name="T77" fmla="*/ 46 h 214"/>
              <a:gd name="T78" fmla="*/ 14 w 562"/>
              <a:gd name="T7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2" h="214">
                <a:moveTo>
                  <a:pt x="562" y="0"/>
                </a:moveTo>
                <a:lnTo>
                  <a:pt x="562" y="32"/>
                </a:lnTo>
                <a:lnTo>
                  <a:pt x="562" y="82"/>
                </a:lnTo>
                <a:lnTo>
                  <a:pt x="562" y="118"/>
                </a:lnTo>
                <a:lnTo>
                  <a:pt x="562" y="162"/>
                </a:lnTo>
                <a:lnTo>
                  <a:pt x="562" y="180"/>
                </a:lnTo>
                <a:lnTo>
                  <a:pt x="562" y="184"/>
                </a:lnTo>
                <a:lnTo>
                  <a:pt x="560" y="184"/>
                </a:lnTo>
                <a:lnTo>
                  <a:pt x="514" y="184"/>
                </a:lnTo>
                <a:lnTo>
                  <a:pt x="444" y="184"/>
                </a:lnTo>
                <a:lnTo>
                  <a:pt x="374" y="184"/>
                </a:lnTo>
                <a:lnTo>
                  <a:pt x="316" y="184"/>
                </a:lnTo>
                <a:lnTo>
                  <a:pt x="300" y="198"/>
                </a:lnTo>
                <a:lnTo>
                  <a:pt x="282" y="212"/>
                </a:lnTo>
                <a:lnTo>
                  <a:pt x="280" y="214"/>
                </a:lnTo>
                <a:lnTo>
                  <a:pt x="280" y="212"/>
                </a:lnTo>
                <a:lnTo>
                  <a:pt x="264" y="200"/>
                </a:lnTo>
                <a:lnTo>
                  <a:pt x="246" y="184"/>
                </a:lnTo>
                <a:lnTo>
                  <a:pt x="202" y="184"/>
                </a:lnTo>
                <a:lnTo>
                  <a:pt x="142" y="184"/>
                </a:lnTo>
                <a:lnTo>
                  <a:pt x="96" y="184"/>
                </a:lnTo>
                <a:lnTo>
                  <a:pt x="56" y="184"/>
                </a:lnTo>
                <a:lnTo>
                  <a:pt x="26" y="184"/>
                </a:lnTo>
                <a:lnTo>
                  <a:pt x="2" y="184"/>
                </a:lnTo>
                <a:lnTo>
                  <a:pt x="0" y="184"/>
                </a:lnTo>
                <a:lnTo>
                  <a:pt x="0" y="180"/>
                </a:lnTo>
                <a:lnTo>
                  <a:pt x="0" y="140"/>
                </a:lnTo>
                <a:lnTo>
                  <a:pt x="0" y="82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54"/>
                </a:lnTo>
                <a:lnTo>
                  <a:pt x="4" y="112"/>
                </a:lnTo>
                <a:lnTo>
                  <a:pt x="4" y="178"/>
                </a:lnTo>
                <a:lnTo>
                  <a:pt x="38" y="178"/>
                </a:lnTo>
                <a:lnTo>
                  <a:pt x="78" y="178"/>
                </a:lnTo>
                <a:lnTo>
                  <a:pt x="136" y="178"/>
                </a:lnTo>
                <a:lnTo>
                  <a:pt x="194" y="178"/>
                </a:lnTo>
                <a:lnTo>
                  <a:pt x="246" y="178"/>
                </a:lnTo>
                <a:lnTo>
                  <a:pt x="248" y="178"/>
                </a:lnTo>
                <a:lnTo>
                  <a:pt x="248" y="180"/>
                </a:lnTo>
                <a:lnTo>
                  <a:pt x="264" y="194"/>
                </a:lnTo>
                <a:lnTo>
                  <a:pt x="280" y="208"/>
                </a:lnTo>
                <a:lnTo>
                  <a:pt x="298" y="192"/>
                </a:lnTo>
                <a:lnTo>
                  <a:pt x="314" y="180"/>
                </a:lnTo>
                <a:lnTo>
                  <a:pt x="314" y="178"/>
                </a:lnTo>
                <a:lnTo>
                  <a:pt x="316" y="178"/>
                </a:lnTo>
                <a:lnTo>
                  <a:pt x="352" y="178"/>
                </a:lnTo>
                <a:lnTo>
                  <a:pt x="420" y="178"/>
                </a:lnTo>
                <a:lnTo>
                  <a:pt x="470" y="178"/>
                </a:lnTo>
                <a:lnTo>
                  <a:pt x="510" y="178"/>
                </a:lnTo>
                <a:lnTo>
                  <a:pt x="556" y="178"/>
                </a:lnTo>
                <a:lnTo>
                  <a:pt x="556" y="134"/>
                </a:lnTo>
                <a:lnTo>
                  <a:pt x="558" y="76"/>
                </a:lnTo>
                <a:lnTo>
                  <a:pt x="558" y="44"/>
                </a:lnTo>
                <a:lnTo>
                  <a:pt x="558" y="0"/>
                </a:lnTo>
                <a:lnTo>
                  <a:pt x="562" y="0"/>
                </a:lnTo>
                <a:lnTo>
                  <a:pt x="562" y="0"/>
                </a:lnTo>
                <a:close/>
                <a:moveTo>
                  <a:pt x="14" y="0"/>
                </a:moveTo>
                <a:lnTo>
                  <a:pt x="14" y="44"/>
                </a:lnTo>
                <a:lnTo>
                  <a:pt x="14" y="92"/>
                </a:lnTo>
                <a:lnTo>
                  <a:pt x="14" y="132"/>
                </a:lnTo>
                <a:lnTo>
                  <a:pt x="14" y="170"/>
                </a:lnTo>
                <a:lnTo>
                  <a:pt x="80" y="170"/>
                </a:lnTo>
                <a:lnTo>
                  <a:pt x="134" y="170"/>
                </a:lnTo>
                <a:lnTo>
                  <a:pt x="192" y="170"/>
                </a:lnTo>
                <a:lnTo>
                  <a:pt x="250" y="170"/>
                </a:lnTo>
                <a:lnTo>
                  <a:pt x="258" y="176"/>
                </a:lnTo>
                <a:lnTo>
                  <a:pt x="280" y="196"/>
                </a:lnTo>
                <a:lnTo>
                  <a:pt x="304" y="176"/>
                </a:lnTo>
                <a:lnTo>
                  <a:pt x="310" y="170"/>
                </a:lnTo>
                <a:lnTo>
                  <a:pt x="348" y="170"/>
                </a:lnTo>
                <a:lnTo>
                  <a:pt x="406" y="170"/>
                </a:lnTo>
                <a:lnTo>
                  <a:pt x="482" y="170"/>
                </a:lnTo>
                <a:lnTo>
                  <a:pt x="548" y="170"/>
                </a:lnTo>
                <a:lnTo>
                  <a:pt x="548" y="144"/>
                </a:lnTo>
                <a:lnTo>
                  <a:pt x="548" y="104"/>
                </a:lnTo>
                <a:lnTo>
                  <a:pt x="548" y="46"/>
                </a:lnTo>
                <a:lnTo>
                  <a:pt x="5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rgbClr val="000000"/>
              </a:solidFill>
            </a:endParaRPr>
          </a:p>
        </p:txBody>
      </p:sp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  <p:extLst>
      <p:ext uri="{BB962C8B-B14F-4D97-AF65-F5344CB8AC3E}">
        <p14:creationId xmlns:p14="http://schemas.microsoft.com/office/powerpoint/2010/main" val="427327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4232525" y="2559964"/>
            <a:ext cx="556564" cy="55656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528773" y="-477229"/>
            <a:ext cx="2688299" cy="2688299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29000">
                <a:srgbClr val="FFFFFF"/>
              </a:gs>
              <a:gs pos="100000">
                <a:schemeClr val="accent2">
                  <a:tint val="0"/>
                </a:schemeClr>
              </a:gs>
            </a:gsLst>
            <a:lin ang="2700000" scaled="1"/>
          </a:gradFill>
          <a:ln w="7302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lvl="0" algn="ctr" defTabSz="1088422"/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2949498" y="2249388"/>
            <a:ext cx="621152" cy="62115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4739271" y="-266732"/>
            <a:ext cx="2267304" cy="2267304"/>
          </a:xfrm>
          <a:prstGeom prst="ellipse">
            <a:avLst/>
          </a:prstGeom>
          <a:solidFill>
            <a:srgbClr val="0070C0"/>
          </a:solidFill>
          <a:ln w="73025" cap="flat" cmpd="sng" algn="ctr">
            <a:solidFill>
              <a:srgbClr val="F2F2F2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6081929" y="2238846"/>
            <a:ext cx="768085" cy="76808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6986951" y="2417528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3943977" y="1295790"/>
            <a:ext cx="609993" cy="60999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5144708" y="2349509"/>
            <a:ext cx="723284" cy="7232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7579400" y="1581966"/>
            <a:ext cx="618715" cy="61871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088040" y="1788347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6963133" y="2973858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4800029" y="196546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8416277" y="1676208"/>
            <a:ext cx="180856" cy="180856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597133" y="2091452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3308631" y="1720024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19" name="椭圆 18"/>
          <p:cNvSpPr/>
          <p:nvPr userDrawn="1"/>
        </p:nvSpPr>
        <p:spPr>
          <a:xfrm>
            <a:off x="7747871" y="238600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90500" dist="2540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latin typeface="Calibri"/>
              <a:ea typeface="宋体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88276" y="528857"/>
            <a:ext cx="1769288" cy="914400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4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2598049" y="3541569"/>
            <a:ext cx="6549745" cy="914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点击输入标题内容</a:t>
            </a: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2598048" y="4642717"/>
            <a:ext cx="6549745" cy="914400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点击输入标题内容</a:t>
            </a:r>
          </a:p>
        </p:txBody>
      </p:sp>
    </p:spTree>
    <p:extLst>
      <p:ext uri="{BB962C8B-B14F-4D97-AF65-F5344CB8AC3E}">
        <p14:creationId xmlns:p14="http://schemas.microsoft.com/office/powerpoint/2010/main" val="44558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26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76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" y="80827"/>
            <a:ext cx="12158731" cy="66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045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388755" y="332656"/>
            <a:ext cx="68221" cy="411734"/>
          </a:xfrm>
          <a:prstGeom prst="rect">
            <a:avLst/>
          </a:prstGeom>
          <a:solidFill>
            <a:srgbClr val="0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30887" y="744390"/>
            <a:ext cx="3627992" cy="0"/>
          </a:xfrm>
          <a:prstGeom prst="line">
            <a:avLst/>
          </a:prstGeom>
          <a:ln>
            <a:solidFill>
              <a:srgbClr val="0E1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887" y="332656"/>
            <a:ext cx="3627992" cy="411734"/>
          </a:xfrm>
        </p:spPr>
        <p:txBody>
          <a:bodyPr anchor="ctr">
            <a:normAutofit/>
          </a:bodyPr>
          <a:lstStyle>
            <a:lvl1pPr marL="0" indent="0">
              <a:buNone/>
              <a:defRPr sz="2399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点击输入标题内容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0" y="6750893"/>
            <a:ext cx="311870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5" name="矩形 14"/>
          <p:cNvSpPr/>
          <p:nvPr userDrawn="1"/>
        </p:nvSpPr>
        <p:spPr>
          <a:xfrm>
            <a:off x="3022639" y="6750893"/>
            <a:ext cx="3118700" cy="116632"/>
          </a:xfrm>
          <a:prstGeom prst="rect">
            <a:avLst/>
          </a:prstGeom>
          <a:solidFill>
            <a:srgbClr val="0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6" name="矩形 15"/>
          <p:cNvSpPr/>
          <p:nvPr userDrawn="1"/>
        </p:nvSpPr>
        <p:spPr>
          <a:xfrm>
            <a:off x="6045278" y="6750893"/>
            <a:ext cx="3118700" cy="1166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7" name="矩形 16"/>
          <p:cNvSpPr/>
          <p:nvPr userDrawn="1"/>
        </p:nvSpPr>
        <p:spPr>
          <a:xfrm>
            <a:off x="9067917" y="6750893"/>
            <a:ext cx="3118700" cy="116632"/>
          </a:xfrm>
          <a:prstGeom prst="rect">
            <a:avLst/>
          </a:prstGeom>
          <a:solidFill>
            <a:srgbClr val="0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2" y="62950"/>
            <a:ext cx="950077" cy="95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9696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3B0C-C86F-45B7-914F-B28544627FAA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EFA-B0D9-43AE-BC6F-426EE09EDE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445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8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32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3B0C-C86F-45B7-914F-B28544627FAA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EFA-B0D9-43AE-BC6F-426EE09EDE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0913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3B0C-C86F-45B7-914F-B28544627FAA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EFA-B0D9-43AE-BC6F-426EE09EDE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1076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2" indent="0">
              <a:buNone/>
              <a:defRPr sz="2400" b="1"/>
            </a:lvl2pPr>
            <a:lvl3pPr marL="1088422" indent="0">
              <a:buNone/>
              <a:defRPr sz="2133" b="1"/>
            </a:lvl3pPr>
            <a:lvl4pPr marL="1632635" indent="0">
              <a:buNone/>
              <a:defRPr sz="2000" b="1"/>
            </a:lvl4pPr>
            <a:lvl5pPr marL="2176846" indent="0">
              <a:buNone/>
              <a:defRPr sz="2000" b="1"/>
            </a:lvl5pPr>
            <a:lvl6pPr marL="2721057" indent="0">
              <a:buNone/>
              <a:defRPr sz="2000" b="1"/>
            </a:lvl6pPr>
            <a:lvl7pPr marL="3265269" indent="0">
              <a:buNone/>
              <a:defRPr sz="2000" b="1"/>
            </a:lvl7pPr>
            <a:lvl8pPr marL="3809481" indent="0">
              <a:buNone/>
              <a:defRPr sz="2000" b="1"/>
            </a:lvl8pPr>
            <a:lvl9pPr marL="4353692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2"/>
            <a:ext cx="538903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2" indent="0">
              <a:buNone/>
              <a:defRPr sz="2400" b="1"/>
            </a:lvl2pPr>
            <a:lvl3pPr marL="1088422" indent="0">
              <a:buNone/>
              <a:defRPr sz="2133" b="1"/>
            </a:lvl3pPr>
            <a:lvl4pPr marL="1632635" indent="0">
              <a:buNone/>
              <a:defRPr sz="2000" b="1"/>
            </a:lvl4pPr>
            <a:lvl5pPr marL="2176846" indent="0">
              <a:buNone/>
              <a:defRPr sz="2000" b="1"/>
            </a:lvl5pPr>
            <a:lvl6pPr marL="2721057" indent="0">
              <a:buNone/>
              <a:defRPr sz="2000" b="1"/>
            </a:lvl6pPr>
            <a:lvl7pPr marL="3265269" indent="0">
              <a:buNone/>
              <a:defRPr sz="2000" b="1"/>
            </a:lvl7pPr>
            <a:lvl8pPr marL="3809481" indent="0">
              <a:buNone/>
              <a:defRPr sz="2000" b="1"/>
            </a:lvl8pPr>
            <a:lvl9pPr marL="4353692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3B0C-C86F-45B7-914F-B28544627FAA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EFA-B0D9-43AE-BC6F-426EE09EDE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2309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3B0C-C86F-45B7-914F-B28544627FAA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EFA-B0D9-43AE-BC6F-426EE09EDED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眉头"/>
          <p:cNvSpPr>
            <a:spLocks noChangeArrowheads="1"/>
          </p:cNvSpPr>
          <p:nvPr userDrawn="1"/>
        </p:nvSpPr>
        <p:spPr bwMode="auto">
          <a:xfrm>
            <a:off x="0" y="0"/>
            <a:ext cx="12192000" cy="55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8768" y="-15709"/>
            <a:ext cx="1875179" cy="714036"/>
          </a:xfrm>
          <a:custGeom>
            <a:avLst/>
            <a:gdLst>
              <a:gd name="T0" fmla="*/ 562 w 562"/>
              <a:gd name="T1" fmla="*/ 32 h 214"/>
              <a:gd name="T2" fmla="*/ 562 w 562"/>
              <a:gd name="T3" fmla="*/ 118 h 214"/>
              <a:gd name="T4" fmla="*/ 562 w 562"/>
              <a:gd name="T5" fmla="*/ 180 h 214"/>
              <a:gd name="T6" fmla="*/ 560 w 562"/>
              <a:gd name="T7" fmla="*/ 184 h 214"/>
              <a:gd name="T8" fmla="*/ 444 w 562"/>
              <a:gd name="T9" fmla="*/ 184 h 214"/>
              <a:gd name="T10" fmla="*/ 316 w 562"/>
              <a:gd name="T11" fmla="*/ 184 h 214"/>
              <a:gd name="T12" fmla="*/ 282 w 562"/>
              <a:gd name="T13" fmla="*/ 212 h 214"/>
              <a:gd name="T14" fmla="*/ 280 w 562"/>
              <a:gd name="T15" fmla="*/ 212 h 214"/>
              <a:gd name="T16" fmla="*/ 246 w 562"/>
              <a:gd name="T17" fmla="*/ 184 h 214"/>
              <a:gd name="T18" fmla="*/ 142 w 562"/>
              <a:gd name="T19" fmla="*/ 184 h 214"/>
              <a:gd name="T20" fmla="*/ 56 w 562"/>
              <a:gd name="T21" fmla="*/ 184 h 214"/>
              <a:gd name="T22" fmla="*/ 2 w 562"/>
              <a:gd name="T23" fmla="*/ 184 h 214"/>
              <a:gd name="T24" fmla="*/ 0 w 562"/>
              <a:gd name="T25" fmla="*/ 180 h 214"/>
              <a:gd name="T26" fmla="*/ 0 w 562"/>
              <a:gd name="T27" fmla="*/ 82 h 214"/>
              <a:gd name="T28" fmla="*/ 0 w 562"/>
              <a:gd name="T29" fmla="*/ 0 h 214"/>
              <a:gd name="T30" fmla="*/ 4 w 562"/>
              <a:gd name="T31" fmla="*/ 54 h 214"/>
              <a:gd name="T32" fmla="*/ 4 w 562"/>
              <a:gd name="T33" fmla="*/ 178 h 214"/>
              <a:gd name="T34" fmla="*/ 78 w 562"/>
              <a:gd name="T35" fmla="*/ 178 h 214"/>
              <a:gd name="T36" fmla="*/ 194 w 562"/>
              <a:gd name="T37" fmla="*/ 178 h 214"/>
              <a:gd name="T38" fmla="*/ 248 w 562"/>
              <a:gd name="T39" fmla="*/ 178 h 214"/>
              <a:gd name="T40" fmla="*/ 264 w 562"/>
              <a:gd name="T41" fmla="*/ 194 h 214"/>
              <a:gd name="T42" fmla="*/ 298 w 562"/>
              <a:gd name="T43" fmla="*/ 192 h 214"/>
              <a:gd name="T44" fmla="*/ 314 w 562"/>
              <a:gd name="T45" fmla="*/ 178 h 214"/>
              <a:gd name="T46" fmla="*/ 352 w 562"/>
              <a:gd name="T47" fmla="*/ 178 h 214"/>
              <a:gd name="T48" fmla="*/ 470 w 562"/>
              <a:gd name="T49" fmla="*/ 178 h 214"/>
              <a:gd name="T50" fmla="*/ 556 w 562"/>
              <a:gd name="T51" fmla="*/ 178 h 214"/>
              <a:gd name="T52" fmla="*/ 558 w 562"/>
              <a:gd name="T53" fmla="*/ 76 h 214"/>
              <a:gd name="T54" fmla="*/ 558 w 562"/>
              <a:gd name="T55" fmla="*/ 0 h 214"/>
              <a:gd name="T56" fmla="*/ 562 w 562"/>
              <a:gd name="T57" fmla="*/ 0 h 214"/>
              <a:gd name="T58" fmla="*/ 14 w 562"/>
              <a:gd name="T59" fmla="*/ 44 h 214"/>
              <a:gd name="T60" fmla="*/ 14 w 562"/>
              <a:gd name="T61" fmla="*/ 132 h 214"/>
              <a:gd name="T62" fmla="*/ 80 w 562"/>
              <a:gd name="T63" fmla="*/ 170 h 214"/>
              <a:gd name="T64" fmla="*/ 192 w 562"/>
              <a:gd name="T65" fmla="*/ 170 h 214"/>
              <a:gd name="T66" fmla="*/ 258 w 562"/>
              <a:gd name="T67" fmla="*/ 176 h 214"/>
              <a:gd name="T68" fmla="*/ 304 w 562"/>
              <a:gd name="T69" fmla="*/ 176 h 214"/>
              <a:gd name="T70" fmla="*/ 348 w 562"/>
              <a:gd name="T71" fmla="*/ 170 h 214"/>
              <a:gd name="T72" fmla="*/ 482 w 562"/>
              <a:gd name="T73" fmla="*/ 170 h 214"/>
              <a:gd name="T74" fmla="*/ 548 w 562"/>
              <a:gd name="T75" fmla="*/ 144 h 214"/>
              <a:gd name="T76" fmla="*/ 548 w 562"/>
              <a:gd name="T77" fmla="*/ 46 h 214"/>
              <a:gd name="T78" fmla="*/ 14 w 562"/>
              <a:gd name="T7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2" h="214">
                <a:moveTo>
                  <a:pt x="562" y="0"/>
                </a:moveTo>
                <a:lnTo>
                  <a:pt x="562" y="32"/>
                </a:lnTo>
                <a:lnTo>
                  <a:pt x="562" y="82"/>
                </a:lnTo>
                <a:lnTo>
                  <a:pt x="562" y="118"/>
                </a:lnTo>
                <a:lnTo>
                  <a:pt x="562" y="162"/>
                </a:lnTo>
                <a:lnTo>
                  <a:pt x="562" y="180"/>
                </a:lnTo>
                <a:lnTo>
                  <a:pt x="562" y="184"/>
                </a:lnTo>
                <a:lnTo>
                  <a:pt x="560" y="184"/>
                </a:lnTo>
                <a:lnTo>
                  <a:pt x="514" y="184"/>
                </a:lnTo>
                <a:lnTo>
                  <a:pt x="444" y="184"/>
                </a:lnTo>
                <a:lnTo>
                  <a:pt x="374" y="184"/>
                </a:lnTo>
                <a:lnTo>
                  <a:pt x="316" y="184"/>
                </a:lnTo>
                <a:lnTo>
                  <a:pt x="300" y="198"/>
                </a:lnTo>
                <a:lnTo>
                  <a:pt x="282" y="212"/>
                </a:lnTo>
                <a:lnTo>
                  <a:pt x="280" y="214"/>
                </a:lnTo>
                <a:lnTo>
                  <a:pt x="280" y="212"/>
                </a:lnTo>
                <a:lnTo>
                  <a:pt x="264" y="200"/>
                </a:lnTo>
                <a:lnTo>
                  <a:pt x="246" y="184"/>
                </a:lnTo>
                <a:lnTo>
                  <a:pt x="202" y="184"/>
                </a:lnTo>
                <a:lnTo>
                  <a:pt x="142" y="184"/>
                </a:lnTo>
                <a:lnTo>
                  <a:pt x="96" y="184"/>
                </a:lnTo>
                <a:lnTo>
                  <a:pt x="56" y="184"/>
                </a:lnTo>
                <a:lnTo>
                  <a:pt x="26" y="184"/>
                </a:lnTo>
                <a:lnTo>
                  <a:pt x="2" y="184"/>
                </a:lnTo>
                <a:lnTo>
                  <a:pt x="0" y="184"/>
                </a:lnTo>
                <a:lnTo>
                  <a:pt x="0" y="180"/>
                </a:lnTo>
                <a:lnTo>
                  <a:pt x="0" y="140"/>
                </a:lnTo>
                <a:lnTo>
                  <a:pt x="0" y="82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54"/>
                </a:lnTo>
                <a:lnTo>
                  <a:pt x="4" y="112"/>
                </a:lnTo>
                <a:lnTo>
                  <a:pt x="4" y="178"/>
                </a:lnTo>
                <a:lnTo>
                  <a:pt x="38" y="178"/>
                </a:lnTo>
                <a:lnTo>
                  <a:pt x="78" y="178"/>
                </a:lnTo>
                <a:lnTo>
                  <a:pt x="136" y="178"/>
                </a:lnTo>
                <a:lnTo>
                  <a:pt x="194" y="178"/>
                </a:lnTo>
                <a:lnTo>
                  <a:pt x="246" y="178"/>
                </a:lnTo>
                <a:lnTo>
                  <a:pt x="248" y="178"/>
                </a:lnTo>
                <a:lnTo>
                  <a:pt x="248" y="180"/>
                </a:lnTo>
                <a:lnTo>
                  <a:pt x="264" y="194"/>
                </a:lnTo>
                <a:lnTo>
                  <a:pt x="280" y="208"/>
                </a:lnTo>
                <a:lnTo>
                  <a:pt x="298" y="192"/>
                </a:lnTo>
                <a:lnTo>
                  <a:pt x="314" y="180"/>
                </a:lnTo>
                <a:lnTo>
                  <a:pt x="314" y="178"/>
                </a:lnTo>
                <a:lnTo>
                  <a:pt x="316" y="178"/>
                </a:lnTo>
                <a:lnTo>
                  <a:pt x="352" y="178"/>
                </a:lnTo>
                <a:lnTo>
                  <a:pt x="420" y="178"/>
                </a:lnTo>
                <a:lnTo>
                  <a:pt x="470" y="178"/>
                </a:lnTo>
                <a:lnTo>
                  <a:pt x="510" y="178"/>
                </a:lnTo>
                <a:lnTo>
                  <a:pt x="556" y="178"/>
                </a:lnTo>
                <a:lnTo>
                  <a:pt x="556" y="134"/>
                </a:lnTo>
                <a:lnTo>
                  <a:pt x="558" y="76"/>
                </a:lnTo>
                <a:lnTo>
                  <a:pt x="558" y="44"/>
                </a:lnTo>
                <a:lnTo>
                  <a:pt x="558" y="0"/>
                </a:lnTo>
                <a:lnTo>
                  <a:pt x="562" y="0"/>
                </a:lnTo>
                <a:lnTo>
                  <a:pt x="562" y="0"/>
                </a:lnTo>
                <a:close/>
                <a:moveTo>
                  <a:pt x="14" y="0"/>
                </a:moveTo>
                <a:lnTo>
                  <a:pt x="14" y="44"/>
                </a:lnTo>
                <a:lnTo>
                  <a:pt x="14" y="92"/>
                </a:lnTo>
                <a:lnTo>
                  <a:pt x="14" y="132"/>
                </a:lnTo>
                <a:lnTo>
                  <a:pt x="14" y="170"/>
                </a:lnTo>
                <a:lnTo>
                  <a:pt x="80" y="170"/>
                </a:lnTo>
                <a:lnTo>
                  <a:pt x="134" y="170"/>
                </a:lnTo>
                <a:lnTo>
                  <a:pt x="192" y="170"/>
                </a:lnTo>
                <a:lnTo>
                  <a:pt x="250" y="170"/>
                </a:lnTo>
                <a:lnTo>
                  <a:pt x="258" y="176"/>
                </a:lnTo>
                <a:lnTo>
                  <a:pt x="280" y="196"/>
                </a:lnTo>
                <a:lnTo>
                  <a:pt x="304" y="176"/>
                </a:lnTo>
                <a:lnTo>
                  <a:pt x="310" y="170"/>
                </a:lnTo>
                <a:lnTo>
                  <a:pt x="348" y="170"/>
                </a:lnTo>
                <a:lnTo>
                  <a:pt x="406" y="170"/>
                </a:lnTo>
                <a:lnTo>
                  <a:pt x="482" y="170"/>
                </a:lnTo>
                <a:lnTo>
                  <a:pt x="548" y="170"/>
                </a:lnTo>
                <a:lnTo>
                  <a:pt x="548" y="144"/>
                </a:lnTo>
                <a:lnTo>
                  <a:pt x="548" y="104"/>
                </a:lnTo>
                <a:lnTo>
                  <a:pt x="548" y="46"/>
                </a:lnTo>
                <a:lnTo>
                  <a:pt x="5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1600" kern="0">
              <a:solidFill>
                <a:srgbClr val="000000"/>
              </a:solidFill>
            </a:endParaRPr>
          </a:p>
        </p:txBody>
      </p:sp>
      <p:sp>
        <p:nvSpPr>
          <p:cNvPr id="7" name="眉头"/>
          <p:cNvSpPr txBox="1"/>
          <p:nvPr userDrawn="1"/>
        </p:nvSpPr>
        <p:spPr>
          <a:xfrm>
            <a:off x="840622" y="9720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8" name="眉头"/>
          <p:cNvSpPr txBox="1"/>
          <p:nvPr userDrawn="1"/>
        </p:nvSpPr>
        <p:spPr>
          <a:xfrm>
            <a:off x="2749573" y="9720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4570519" y="9720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6391464" y="9720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8212409" y="9720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  <p:extLst>
      <p:ext uri="{BB962C8B-B14F-4D97-AF65-F5344CB8AC3E}">
        <p14:creationId xmlns:p14="http://schemas.microsoft.com/office/powerpoint/2010/main" val="40415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眉头"/>
          <p:cNvSpPr>
            <a:spLocks noChangeArrowheads="1"/>
          </p:cNvSpPr>
          <p:nvPr userDrawn="1"/>
        </p:nvSpPr>
        <p:spPr bwMode="auto">
          <a:xfrm>
            <a:off x="0" y="0"/>
            <a:ext cx="12192000" cy="55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2338767" y="-15709"/>
            <a:ext cx="1875179" cy="714036"/>
          </a:xfrm>
          <a:custGeom>
            <a:avLst/>
            <a:gdLst>
              <a:gd name="T0" fmla="*/ 562 w 562"/>
              <a:gd name="T1" fmla="*/ 32 h 214"/>
              <a:gd name="T2" fmla="*/ 562 w 562"/>
              <a:gd name="T3" fmla="*/ 118 h 214"/>
              <a:gd name="T4" fmla="*/ 562 w 562"/>
              <a:gd name="T5" fmla="*/ 180 h 214"/>
              <a:gd name="T6" fmla="*/ 560 w 562"/>
              <a:gd name="T7" fmla="*/ 184 h 214"/>
              <a:gd name="T8" fmla="*/ 444 w 562"/>
              <a:gd name="T9" fmla="*/ 184 h 214"/>
              <a:gd name="T10" fmla="*/ 316 w 562"/>
              <a:gd name="T11" fmla="*/ 184 h 214"/>
              <a:gd name="T12" fmla="*/ 282 w 562"/>
              <a:gd name="T13" fmla="*/ 212 h 214"/>
              <a:gd name="T14" fmla="*/ 280 w 562"/>
              <a:gd name="T15" fmla="*/ 212 h 214"/>
              <a:gd name="T16" fmla="*/ 246 w 562"/>
              <a:gd name="T17" fmla="*/ 184 h 214"/>
              <a:gd name="T18" fmla="*/ 142 w 562"/>
              <a:gd name="T19" fmla="*/ 184 h 214"/>
              <a:gd name="T20" fmla="*/ 56 w 562"/>
              <a:gd name="T21" fmla="*/ 184 h 214"/>
              <a:gd name="T22" fmla="*/ 2 w 562"/>
              <a:gd name="T23" fmla="*/ 184 h 214"/>
              <a:gd name="T24" fmla="*/ 0 w 562"/>
              <a:gd name="T25" fmla="*/ 180 h 214"/>
              <a:gd name="T26" fmla="*/ 0 w 562"/>
              <a:gd name="T27" fmla="*/ 82 h 214"/>
              <a:gd name="T28" fmla="*/ 0 w 562"/>
              <a:gd name="T29" fmla="*/ 0 h 214"/>
              <a:gd name="T30" fmla="*/ 4 w 562"/>
              <a:gd name="T31" fmla="*/ 54 h 214"/>
              <a:gd name="T32" fmla="*/ 4 w 562"/>
              <a:gd name="T33" fmla="*/ 178 h 214"/>
              <a:gd name="T34" fmla="*/ 78 w 562"/>
              <a:gd name="T35" fmla="*/ 178 h 214"/>
              <a:gd name="T36" fmla="*/ 194 w 562"/>
              <a:gd name="T37" fmla="*/ 178 h 214"/>
              <a:gd name="T38" fmla="*/ 248 w 562"/>
              <a:gd name="T39" fmla="*/ 178 h 214"/>
              <a:gd name="T40" fmla="*/ 264 w 562"/>
              <a:gd name="T41" fmla="*/ 194 h 214"/>
              <a:gd name="T42" fmla="*/ 298 w 562"/>
              <a:gd name="T43" fmla="*/ 192 h 214"/>
              <a:gd name="T44" fmla="*/ 314 w 562"/>
              <a:gd name="T45" fmla="*/ 178 h 214"/>
              <a:gd name="T46" fmla="*/ 352 w 562"/>
              <a:gd name="T47" fmla="*/ 178 h 214"/>
              <a:gd name="T48" fmla="*/ 470 w 562"/>
              <a:gd name="T49" fmla="*/ 178 h 214"/>
              <a:gd name="T50" fmla="*/ 556 w 562"/>
              <a:gd name="T51" fmla="*/ 178 h 214"/>
              <a:gd name="T52" fmla="*/ 558 w 562"/>
              <a:gd name="T53" fmla="*/ 76 h 214"/>
              <a:gd name="T54" fmla="*/ 558 w 562"/>
              <a:gd name="T55" fmla="*/ 0 h 214"/>
              <a:gd name="T56" fmla="*/ 562 w 562"/>
              <a:gd name="T57" fmla="*/ 0 h 214"/>
              <a:gd name="T58" fmla="*/ 14 w 562"/>
              <a:gd name="T59" fmla="*/ 44 h 214"/>
              <a:gd name="T60" fmla="*/ 14 w 562"/>
              <a:gd name="T61" fmla="*/ 132 h 214"/>
              <a:gd name="T62" fmla="*/ 80 w 562"/>
              <a:gd name="T63" fmla="*/ 170 h 214"/>
              <a:gd name="T64" fmla="*/ 192 w 562"/>
              <a:gd name="T65" fmla="*/ 170 h 214"/>
              <a:gd name="T66" fmla="*/ 258 w 562"/>
              <a:gd name="T67" fmla="*/ 176 h 214"/>
              <a:gd name="T68" fmla="*/ 304 w 562"/>
              <a:gd name="T69" fmla="*/ 176 h 214"/>
              <a:gd name="T70" fmla="*/ 348 w 562"/>
              <a:gd name="T71" fmla="*/ 170 h 214"/>
              <a:gd name="T72" fmla="*/ 482 w 562"/>
              <a:gd name="T73" fmla="*/ 170 h 214"/>
              <a:gd name="T74" fmla="*/ 548 w 562"/>
              <a:gd name="T75" fmla="*/ 144 h 214"/>
              <a:gd name="T76" fmla="*/ 548 w 562"/>
              <a:gd name="T77" fmla="*/ 46 h 214"/>
              <a:gd name="T78" fmla="*/ 14 w 562"/>
              <a:gd name="T7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2" h="214">
                <a:moveTo>
                  <a:pt x="562" y="0"/>
                </a:moveTo>
                <a:lnTo>
                  <a:pt x="562" y="32"/>
                </a:lnTo>
                <a:lnTo>
                  <a:pt x="562" y="82"/>
                </a:lnTo>
                <a:lnTo>
                  <a:pt x="562" y="118"/>
                </a:lnTo>
                <a:lnTo>
                  <a:pt x="562" y="162"/>
                </a:lnTo>
                <a:lnTo>
                  <a:pt x="562" y="180"/>
                </a:lnTo>
                <a:lnTo>
                  <a:pt x="562" y="184"/>
                </a:lnTo>
                <a:lnTo>
                  <a:pt x="560" y="184"/>
                </a:lnTo>
                <a:lnTo>
                  <a:pt x="514" y="184"/>
                </a:lnTo>
                <a:lnTo>
                  <a:pt x="444" y="184"/>
                </a:lnTo>
                <a:lnTo>
                  <a:pt x="374" y="184"/>
                </a:lnTo>
                <a:lnTo>
                  <a:pt x="316" y="184"/>
                </a:lnTo>
                <a:lnTo>
                  <a:pt x="300" y="198"/>
                </a:lnTo>
                <a:lnTo>
                  <a:pt x="282" y="212"/>
                </a:lnTo>
                <a:lnTo>
                  <a:pt x="280" y="214"/>
                </a:lnTo>
                <a:lnTo>
                  <a:pt x="280" y="212"/>
                </a:lnTo>
                <a:lnTo>
                  <a:pt x="264" y="200"/>
                </a:lnTo>
                <a:lnTo>
                  <a:pt x="246" y="184"/>
                </a:lnTo>
                <a:lnTo>
                  <a:pt x="202" y="184"/>
                </a:lnTo>
                <a:lnTo>
                  <a:pt x="142" y="184"/>
                </a:lnTo>
                <a:lnTo>
                  <a:pt x="96" y="184"/>
                </a:lnTo>
                <a:lnTo>
                  <a:pt x="56" y="184"/>
                </a:lnTo>
                <a:lnTo>
                  <a:pt x="26" y="184"/>
                </a:lnTo>
                <a:lnTo>
                  <a:pt x="2" y="184"/>
                </a:lnTo>
                <a:lnTo>
                  <a:pt x="0" y="184"/>
                </a:lnTo>
                <a:lnTo>
                  <a:pt x="0" y="180"/>
                </a:lnTo>
                <a:lnTo>
                  <a:pt x="0" y="140"/>
                </a:lnTo>
                <a:lnTo>
                  <a:pt x="0" y="82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54"/>
                </a:lnTo>
                <a:lnTo>
                  <a:pt x="4" y="112"/>
                </a:lnTo>
                <a:lnTo>
                  <a:pt x="4" y="178"/>
                </a:lnTo>
                <a:lnTo>
                  <a:pt x="38" y="178"/>
                </a:lnTo>
                <a:lnTo>
                  <a:pt x="78" y="178"/>
                </a:lnTo>
                <a:lnTo>
                  <a:pt x="136" y="178"/>
                </a:lnTo>
                <a:lnTo>
                  <a:pt x="194" y="178"/>
                </a:lnTo>
                <a:lnTo>
                  <a:pt x="246" y="178"/>
                </a:lnTo>
                <a:lnTo>
                  <a:pt x="248" y="178"/>
                </a:lnTo>
                <a:lnTo>
                  <a:pt x="248" y="180"/>
                </a:lnTo>
                <a:lnTo>
                  <a:pt x="264" y="194"/>
                </a:lnTo>
                <a:lnTo>
                  <a:pt x="280" y="208"/>
                </a:lnTo>
                <a:lnTo>
                  <a:pt x="298" y="192"/>
                </a:lnTo>
                <a:lnTo>
                  <a:pt x="314" y="180"/>
                </a:lnTo>
                <a:lnTo>
                  <a:pt x="314" y="178"/>
                </a:lnTo>
                <a:lnTo>
                  <a:pt x="316" y="178"/>
                </a:lnTo>
                <a:lnTo>
                  <a:pt x="352" y="178"/>
                </a:lnTo>
                <a:lnTo>
                  <a:pt x="420" y="178"/>
                </a:lnTo>
                <a:lnTo>
                  <a:pt x="470" y="178"/>
                </a:lnTo>
                <a:lnTo>
                  <a:pt x="510" y="178"/>
                </a:lnTo>
                <a:lnTo>
                  <a:pt x="556" y="178"/>
                </a:lnTo>
                <a:lnTo>
                  <a:pt x="556" y="134"/>
                </a:lnTo>
                <a:lnTo>
                  <a:pt x="558" y="76"/>
                </a:lnTo>
                <a:lnTo>
                  <a:pt x="558" y="44"/>
                </a:lnTo>
                <a:lnTo>
                  <a:pt x="558" y="0"/>
                </a:lnTo>
                <a:lnTo>
                  <a:pt x="562" y="0"/>
                </a:lnTo>
                <a:lnTo>
                  <a:pt x="562" y="0"/>
                </a:lnTo>
                <a:close/>
                <a:moveTo>
                  <a:pt x="14" y="0"/>
                </a:moveTo>
                <a:lnTo>
                  <a:pt x="14" y="44"/>
                </a:lnTo>
                <a:lnTo>
                  <a:pt x="14" y="92"/>
                </a:lnTo>
                <a:lnTo>
                  <a:pt x="14" y="132"/>
                </a:lnTo>
                <a:lnTo>
                  <a:pt x="14" y="170"/>
                </a:lnTo>
                <a:lnTo>
                  <a:pt x="80" y="170"/>
                </a:lnTo>
                <a:lnTo>
                  <a:pt x="134" y="170"/>
                </a:lnTo>
                <a:lnTo>
                  <a:pt x="192" y="170"/>
                </a:lnTo>
                <a:lnTo>
                  <a:pt x="250" y="170"/>
                </a:lnTo>
                <a:lnTo>
                  <a:pt x="258" y="176"/>
                </a:lnTo>
                <a:lnTo>
                  <a:pt x="280" y="196"/>
                </a:lnTo>
                <a:lnTo>
                  <a:pt x="304" y="176"/>
                </a:lnTo>
                <a:lnTo>
                  <a:pt x="310" y="170"/>
                </a:lnTo>
                <a:lnTo>
                  <a:pt x="348" y="170"/>
                </a:lnTo>
                <a:lnTo>
                  <a:pt x="406" y="170"/>
                </a:lnTo>
                <a:lnTo>
                  <a:pt x="482" y="170"/>
                </a:lnTo>
                <a:lnTo>
                  <a:pt x="548" y="170"/>
                </a:lnTo>
                <a:lnTo>
                  <a:pt x="548" y="144"/>
                </a:lnTo>
                <a:lnTo>
                  <a:pt x="548" y="104"/>
                </a:lnTo>
                <a:lnTo>
                  <a:pt x="548" y="46"/>
                </a:lnTo>
                <a:lnTo>
                  <a:pt x="5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rgbClr val="000000"/>
              </a:solidFill>
            </a:endParaRPr>
          </a:p>
        </p:txBody>
      </p:sp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671062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  <p:extLst>
      <p:ext uri="{BB962C8B-B14F-4D97-AF65-F5344CB8AC3E}">
        <p14:creationId xmlns:p14="http://schemas.microsoft.com/office/powerpoint/2010/main" val="228081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眉头"/>
          <p:cNvSpPr>
            <a:spLocks noChangeArrowheads="1"/>
          </p:cNvSpPr>
          <p:nvPr userDrawn="1"/>
        </p:nvSpPr>
        <p:spPr bwMode="auto">
          <a:xfrm>
            <a:off x="0" y="0"/>
            <a:ext cx="12192000" cy="55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4068110" y="0"/>
            <a:ext cx="1875179" cy="714036"/>
          </a:xfrm>
          <a:custGeom>
            <a:avLst/>
            <a:gdLst>
              <a:gd name="T0" fmla="*/ 562 w 562"/>
              <a:gd name="T1" fmla="*/ 32 h 214"/>
              <a:gd name="T2" fmla="*/ 562 w 562"/>
              <a:gd name="T3" fmla="*/ 118 h 214"/>
              <a:gd name="T4" fmla="*/ 562 w 562"/>
              <a:gd name="T5" fmla="*/ 180 h 214"/>
              <a:gd name="T6" fmla="*/ 560 w 562"/>
              <a:gd name="T7" fmla="*/ 184 h 214"/>
              <a:gd name="T8" fmla="*/ 444 w 562"/>
              <a:gd name="T9" fmla="*/ 184 h 214"/>
              <a:gd name="T10" fmla="*/ 316 w 562"/>
              <a:gd name="T11" fmla="*/ 184 h 214"/>
              <a:gd name="T12" fmla="*/ 282 w 562"/>
              <a:gd name="T13" fmla="*/ 212 h 214"/>
              <a:gd name="T14" fmla="*/ 280 w 562"/>
              <a:gd name="T15" fmla="*/ 212 h 214"/>
              <a:gd name="T16" fmla="*/ 246 w 562"/>
              <a:gd name="T17" fmla="*/ 184 h 214"/>
              <a:gd name="T18" fmla="*/ 142 w 562"/>
              <a:gd name="T19" fmla="*/ 184 h 214"/>
              <a:gd name="T20" fmla="*/ 56 w 562"/>
              <a:gd name="T21" fmla="*/ 184 h 214"/>
              <a:gd name="T22" fmla="*/ 2 w 562"/>
              <a:gd name="T23" fmla="*/ 184 h 214"/>
              <a:gd name="T24" fmla="*/ 0 w 562"/>
              <a:gd name="T25" fmla="*/ 180 h 214"/>
              <a:gd name="T26" fmla="*/ 0 w 562"/>
              <a:gd name="T27" fmla="*/ 82 h 214"/>
              <a:gd name="T28" fmla="*/ 0 w 562"/>
              <a:gd name="T29" fmla="*/ 0 h 214"/>
              <a:gd name="T30" fmla="*/ 4 w 562"/>
              <a:gd name="T31" fmla="*/ 54 h 214"/>
              <a:gd name="T32" fmla="*/ 4 w 562"/>
              <a:gd name="T33" fmla="*/ 178 h 214"/>
              <a:gd name="T34" fmla="*/ 78 w 562"/>
              <a:gd name="T35" fmla="*/ 178 h 214"/>
              <a:gd name="T36" fmla="*/ 194 w 562"/>
              <a:gd name="T37" fmla="*/ 178 h 214"/>
              <a:gd name="T38" fmla="*/ 248 w 562"/>
              <a:gd name="T39" fmla="*/ 178 h 214"/>
              <a:gd name="T40" fmla="*/ 264 w 562"/>
              <a:gd name="T41" fmla="*/ 194 h 214"/>
              <a:gd name="T42" fmla="*/ 298 w 562"/>
              <a:gd name="T43" fmla="*/ 192 h 214"/>
              <a:gd name="T44" fmla="*/ 314 w 562"/>
              <a:gd name="T45" fmla="*/ 178 h 214"/>
              <a:gd name="T46" fmla="*/ 352 w 562"/>
              <a:gd name="T47" fmla="*/ 178 h 214"/>
              <a:gd name="T48" fmla="*/ 470 w 562"/>
              <a:gd name="T49" fmla="*/ 178 h 214"/>
              <a:gd name="T50" fmla="*/ 556 w 562"/>
              <a:gd name="T51" fmla="*/ 178 h 214"/>
              <a:gd name="T52" fmla="*/ 558 w 562"/>
              <a:gd name="T53" fmla="*/ 76 h 214"/>
              <a:gd name="T54" fmla="*/ 558 w 562"/>
              <a:gd name="T55" fmla="*/ 0 h 214"/>
              <a:gd name="T56" fmla="*/ 562 w 562"/>
              <a:gd name="T57" fmla="*/ 0 h 214"/>
              <a:gd name="T58" fmla="*/ 14 w 562"/>
              <a:gd name="T59" fmla="*/ 44 h 214"/>
              <a:gd name="T60" fmla="*/ 14 w 562"/>
              <a:gd name="T61" fmla="*/ 132 h 214"/>
              <a:gd name="T62" fmla="*/ 80 w 562"/>
              <a:gd name="T63" fmla="*/ 170 h 214"/>
              <a:gd name="T64" fmla="*/ 192 w 562"/>
              <a:gd name="T65" fmla="*/ 170 h 214"/>
              <a:gd name="T66" fmla="*/ 258 w 562"/>
              <a:gd name="T67" fmla="*/ 176 h 214"/>
              <a:gd name="T68" fmla="*/ 304 w 562"/>
              <a:gd name="T69" fmla="*/ 176 h 214"/>
              <a:gd name="T70" fmla="*/ 348 w 562"/>
              <a:gd name="T71" fmla="*/ 170 h 214"/>
              <a:gd name="T72" fmla="*/ 482 w 562"/>
              <a:gd name="T73" fmla="*/ 170 h 214"/>
              <a:gd name="T74" fmla="*/ 548 w 562"/>
              <a:gd name="T75" fmla="*/ 144 h 214"/>
              <a:gd name="T76" fmla="*/ 548 w 562"/>
              <a:gd name="T77" fmla="*/ 46 h 214"/>
              <a:gd name="T78" fmla="*/ 14 w 562"/>
              <a:gd name="T7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2" h="214">
                <a:moveTo>
                  <a:pt x="562" y="0"/>
                </a:moveTo>
                <a:lnTo>
                  <a:pt x="562" y="32"/>
                </a:lnTo>
                <a:lnTo>
                  <a:pt x="562" y="82"/>
                </a:lnTo>
                <a:lnTo>
                  <a:pt x="562" y="118"/>
                </a:lnTo>
                <a:lnTo>
                  <a:pt x="562" y="162"/>
                </a:lnTo>
                <a:lnTo>
                  <a:pt x="562" y="180"/>
                </a:lnTo>
                <a:lnTo>
                  <a:pt x="562" y="184"/>
                </a:lnTo>
                <a:lnTo>
                  <a:pt x="560" y="184"/>
                </a:lnTo>
                <a:lnTo>
                  <a:pt x="514" y="184"/>
                </a:lnTo>
                <a:lnTo>
                  <a:pt x="444" y="184"/>
                </a:lnTo>
                <a:lnTo>
                  <a:pt x="374" y="184"/>
                </a:lnTo>
                <a:lnTo>
                  <a:pt x="316" y="184"/>
                </a:lnTo>
                <a:lnTo>
                  <a:pt x="300" y="198"/>
                </a:lnTo>
                <a:lnTo>
                  <a:pt x="282" y="212"/>
                </a:lnTo>
                <a:lnTo>
                  <a:pt x="280" y="214"/>
                </a:lnTo>
                <a:lnTo>
                  <a:pt x="280" y="212"/>
                </a:lnTo>
                <a:lnTo>
                  <a:pt x="264" y="200"/>
                </a:lnTo>
                <a:lnTo>
                  <a:pt x="246" y="184"/>
                </a:lnTo>
                <a:lnTo>
                  <a:pt x="202" y="184"/>
                </a:lnTo>
                <a:lnTo>
                  <a:pt x="142" y="184"/>
                </a:lnTo>
                <a:lnTo>
                  <a:pt x="96" y="184"/>
                </a:lnTo>
                <a:lnTo>
                  <a:pt x="56" y="184"/>
                </a:lnTo>
                <a:lnTo>
                  <a:pt x="26" y="184"/>
                </a:lnTo>
                <a:lnTo>
                  <a:pt x="2" y="184"/>
                </a:lnTo>
                <a:lnTo>
                  <a:pt x="0" y="184"/>
                </a:lnTo>
                <a:lnTo>
                  <a:pt x="0" y="180"/>
                </a:lnTo>
                <a:lnTo>
                  <a:pt x="0" y="140"/>
                </a:lnTo>
                <a:lnTo>
                  <a:pt x="0" y="82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54"/>
                </a:lnTo>
                <a:lnTo>
                  <a:pt x="4" y="112"/>
                </a:lnTo>
                <a:lnTo>
                  <a:pt x="4" y="178"/>
                </a:lnTo>
                <a:lnTo>
                  <a:pt x="38" y="178"/>
                </a:lnTo>
                <a:lnTo>
                  <a:pt x="78" y="178"/>
                </a:lnTo>
                <a:lnTo>
                  <a:pt x="136" y="178"/>
                </a:lnTo>
                <a:lnTo>
                  <a:pt x="194" y="178"/>
                </a:lnTo>
                <a:lnTo>
                  <a:pt x="246" y="178"/>
                </a:lnTo>
                <a:lnTo>
                  <a:pt x="248" y="178"/>
                </a:lnTo>
                <a:lnTo>
                  <a:pt x="248" y="180"/>
                </a:lnTo>
                <a:lnTo>
                  <a:pt x="264" y="194"/>
                </a:lnTo>
                <a:lnTo>
                  <a:pt x="280" y="208"/>
                </a:lnTo>
                <a:lnTo>
                  <a:pt x="298" y="192"/>
                </a:lnTo>
                <a:lnTo>
                  <a:pt x="314" y="180"/>
                </a:lnTo>
                <a:lnTo>
                  <a:pt x="314" y="178"/>
                </a:lnTo>
                <a:lnTo>
                  <a:pt x="316" y="178"/>
                </a:lnTo>
                <a:lnTo>
                  <a:pt x="352" y="178"/>
                </a:lnTo>
                <a:lnTo>
                  <a:pt x="420" y="178"/>
                </a:lnTo>
                <a:lnTo>
                  <a:pt x="470" y="178"/>
                </a:lnTo>
                <a:lnTo>
                  <a:pt x="510" y="178"/>
                </a:lnTo>
                <a:lnTo>
                  <a:pt x="556" y="178"/>
                </a:lnTo>
                <a:lnTo>
                  <a:pt x="556" y="134"/>
                </a:lnTo>
                <a:lnTo>
                  <a:pt x="558" y="76"/>
                </a:lnTo>
                <a:lnTo>
                  <a:pt x="558" y="44"/>
                </a:lnTo>
                <a:lnTo>
                  <a:pt x="558" y="0"/>
                </a:lnTo>
                <a:lnTo>
                  <a:pt x="562" y="0"/>
                </a:lnTo>
                <a:lnTo>
                  <a:pt x="562" y="0"/>
                </a:lnTo>
                <a:close/>
                <a:moveTo>
                  <a:pt x="14" y="0"/>
                </a:moveTo>
                <a:lnTo>
                  <a:pt x="14" y="44"/>
                </a:lnTo>
                <a:lnTo>
                  <a:pt x="14" y="92"/>
                </a:lnTo>
                <a:lnTo>
                  <a:pt x="14" y="132"/>
                </a:lnTo>
                <a:lnTo>
                  <a:pt x="14" y="170"/>
                </a:lnTo>
                <a:lnTo>
                  <a:pt x="80" y="170"/>
                </a:lnTo>
                <a:lnTo>
                  <a:pt x="134" y="170"/>
                </a:lnTo>
                <a:lnTo>
                  <a:pt x="192" y="170"/>
                </a:lnTo>
                <a:lnTo>
                  <a:pt x="250" y="170"/>
                </a:lnTo>
                <a:lnTo>
                  <a:pt x="258" y="176"/>
                </a:lnTo>
                <a:lnTo>
                  <a:pt x="280" y="196"/>
                </a:lnTo>
                <a:lnTo>
                  <a:pt x="304" y="176"/>
                </a:lnTo>
                <a:lnTo>
                  <a:pt x="310" y="170"/>
                </a:lnTo>
                <a:lnTo>
                  <a:pt x="348" y="170"/>
                </a:lnTo>
                <a:lnTo>
                  <a:pt x="406" y="170"/>
                </a:lnTo>
                <a:lnTo>
                  <a:pt x="482" y="170"/>
                </a:lnTo>
                <a:lnTo>
                  <a:pt x="548" y="170"/>
                </a:lnTo>
                <a:lnTo>
                  <a:pt x="548" y="144"/>
                </a:lnTo>
                <a:lnTo>
                  <a:pt x="548" y="104"/>
                </a:lnTo>
                <a:lnTo>
                  <a:pt x="548" y="46"/>
                </a:lnTo>
                <a:lnTo>
                  <a:pt x="5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rgbClr val="000000"/>
              </a:solidFill>
            </a:endParaRPr>
          </a:p>
        </p:txBody>
      </p:sp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  <p:extLst>
      <p:ext uri="{BB962C8B-B14F-4D97-AF65-F5344CB8AC3E}">
        <p14:creationId xmlns:p14="http://schemas.microsoft.com/office/powerpoint/2010/main" val="2179878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眉头"/>
          <p:cNvSpPr>
            <a:spLocks noChangeArrowheads="1"/>
          </p:cNvSpPr>
          <p:nvPr userDrawn="1"/>
        </p:nvSpPr>
        <p:spPr bwMode="auto">
          <a:xfrm>
            <a:off x="0" y="0"/>
            <a:ext cx="12192000" cy="55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761471" y="-34070"/>
            <a:ext cx="1875179" cy="714036"/>
          </a:xfrm>
          <a:custGeom>
            <a:avLst/>
            <a:gdLst>
              <a:gd name="T0" fmla="*/ 562 w 562"/>
              <a:gd name="T1" fmla="*/ 32 h 214"/>
              <a:gd name="T2" fmla="*/ 562 w 562"/>
              <a:gd name="T3" fmla="*/ 118 h 214"/>
              <a:gd name="T4" fmla="*/ 562 w 562"/>
              <a:gd name="T5" fmla="*/ 180 h 214"/>
              <a:gd name="T6" fmla="*/ 560 w 562"/>
              <a:gd name="T7" fmla="*/ 184 h 214"/>
              <a:gd name="T8" fmla="*/ 444 w 562"/>
              <a:gd name="T9" fmla="*/ 184 h 214"/>
              <a:gd name="T10" fmla="*/ 316 w 562"/>
              <a:gd name="T11" fmla="*/ 184 h 214"/>
              <a:gd name="T12" fmla="*/ 282 w 562"/>
              <a:gd name="T13" fmla="*/ 212 h 214"/>
              <a:gd name="T14" fmla="*/ 280 w 562"/>
              <a:gd name="T15" fmla="*/ 212 h 214"/>
              <a:gd name="T16" fmla="*/ 246 w 562"/>
              <a:gd name="T17" fmla="*/ 184 h 214"/>
              <a:gd name="T18" fmla="*/ 142 w 562"/>
              <a:gd name="T19" fmla="*/ 184 h 214"/>
              <a:gd name="T20" fmla="*/ 56 w 562"/>
              <a:gd name="T21" fmla="*/ 184 h 214"/>
              <a:gd name="T22" fmla="*/ 2 w 562"/>
              <a:gd name="T23" fmla="*/ 184 h 214"/>
              <a:gd name="T24" fmla="*/ 0 w 562"/>
              <a:gd name="T25" fmla="*/ 180 h 214"/>
              <a:gd name="T26" fmla="*/ 0 w 562"/>
              <a:gd name="T27" fmla="*/ 82 h 214"/>
              <a:gd name="T28" fmla="*/ 0 w 562"/>
              <a:gd name="T29" fmla="*/ 0 h 214"/>
              <a:gd name="T30" fmla="*/ 4 w 562"/>
              <a:gd name="T31" fmla="*/ 54 h 214"/>
              <a:gd name="T32" fmla="*/ 4 w 562"/>
              <a:gd name="T33" fmla="*/ 178 h 214"/>
              <a:gd name="T34" fmla="*/ 78 w 562"/>
              <a:gd name="T35" fmla="*/ 178 h 214"/>
              <a:gd name="T36" fmla="*/ 194 w 562"/>
              <a:gd name="T37" fmla="*/ 178 h 214"/>
              <a:gd name="T38" fmla="*/ 248 w 562"/>
              <a:gd name="T39" fmla="*/ 178 h 214"/>
              <a:gd name="T40" fmla="*/ 264 w 562"/>
              <a:gd name="T41" fmla="*/ 194 h 214"/>
              <a:gd name="T42" fmla="*/ 298 w 562"/>
              <a:gd name="T43" fmla="*/ 192 h 214"/>
              <a:gd name="T44" fmla="*/ 314 w 562"/>
              <a:gd name="T45" fmla="*/ 178 h 214"/>
              <a:gd name="T46" fmla="*/ 352 w 562"/>
              <a:gd name="T47" fmla="*/ 178 h 214"/>
              <a:gd name="T48" fmla="*/ 470 w 562"/>
              <a:gd name="T49" fmla="*/ 178 h 214"/>
              <a:gd name="T50" fmla="*/ 556 w 562"/>
              <a:gd name="T51" fmla="*/ 178 h 214"/>
              <a:gd name="T52" fmla="*/ 558 w 562"/>
              <a:gd name="T53" fmla="*/ 76 h 214"/>
              <a:gd name="T54" fmla="*/ 558 w 562"/>
              <a:gd name="T55" fmla="*/ 0 h 214"/>
              <a:gd name="T56" fmla="*/ 562 w 562"/>
              <a:gd name="T57" fmla="*/ 0 h 214"/>
              <a:gd name="T58" fmla="*/ 14 w 562"/>
              <a:gd name="T59" fmla="*/ 44 h 214"/>
              <a:gd name="T60" fmla="*/ 14 w 562"/>
              <a:gd name="T61" fmla="*/ 132 h 214"/>
              <a:gd name="T62" fmla="*/ 80 w 562"/>
              <a:gd name="T63" fmla="*/ 170 h 214"/>
              <a:gd name="T64" fmla="*/ 192 w 562"/>
              <a:gd name="T65" fmla="*/ 170 h 214"/>
              <a:gd name="T66" fmla="*/ 258 w 562"/>
              <a:gd name="T67" fmla="*/ 176 h 214"/>
              <a:gd name="T68" fmla="*/ 304 w 562"/>
              <a:gd name="T69" fmla="*/ 176 h 214"/>
              <a:gd name="T70" fmla="*/ 348 w 562"/>
              <a:gd name="T71" fmla="*/ 170 h 214"/>
              <a:gd name="T72" fmla="*/ 482 w 562"/>
              <a:gd name="T73" fmla="*/ 170 h 214"/>
              <a:gd name="T74" fmla="*/ 548 w 562"/>
              <a:gd name="T75" fmla="*/ 144 h 214"/>
              <a:gd name="T76" fmla="*/ 548 w 562"/>
              <a:gd name="T77" fmla="*/ 46 h 214"/>
              <a:gd name="T78" fmla="*/ 14 w 562"/>
              <a:gd name="T7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2" h="214">
                <a:moveTo>
                  <a:pt x="562" y="0"/>
                </a:moveTo>
                <a:lnTo>
                  <a:pt x="562" y="32"/>
                </a:lnTo>
                <a:lnTo>
                  <a:pt x="562" y="82"/>
                </a:lnTo>
                <a:lnTo>
                  <a:pt x="562" y="118"/>
                </a:lnTo>
                <a:lnTo>
                  <a:pt x="562" y="162"/>
                </a:lnTo>
                <a:lnTo>
                  <a:pt x="562" y="180"/>
                </a:lnTo>
                <a:lnTo>
                  <a:pt x="562" y="184"/>
                </a:lnTo>
                <a:lnTo>
                  <a:pt x="560" y="184"/>
                </a:lnTo>
                <a:lnTo>
                  <a:pt x="514" y="184"/>
                </a:lnTo>
                <a:lnTo>
                  <a:pt x="444" y="184"/>
                </a:lnTo>
                <a:lnTo>
                  <a:pt x="374" y="184"/>
                </a:lnTo>
                <a:lnTo>
                  <a:pt x="316" y="184"/>
                </a:lnTo>
                <a:lnTo>
                  <a:pt x="300" y="198"/>
                </a:lnTo>
                <a:lnTo>
                  <a:pt x="282" y="212"/>
                </a:lnTo>
                <a:lnTo>
                  <a:pt x="280" y="214"/>
                </a:lnTo>
                <a:lnTo>
                  <a:pt x="280" y="212"/>
                </a:lnTo>
                <a:lnTo>
                  <a:pt x="264" y="200"/>
                </a:lnTo>
                <a:lnTo>
                  <a:pt x="246" y="184"/>
                </a:lnTo>
                <a:lnTo>
                  <a:pt x="202" y="184"/>
                </a:lnTo>
                <a:lnTo>
                  <a:pt x="142" y="184"/>
                </a:lnTo>
                <a:lnTo>
                  <a:pt x="96" y="184"/>
                </a:lnTo>
                <a:lnTo>
                  <a:pt x="56" y="184"/>
                </a:lnTo>
                <a:lnTo>
                  <a:pt x="26" y="184"/>
                </a:lnTo>
                <a:lnTo>
                  <a:pt x="2" y="184"/>
                </a:lnTo>
                <a:lnTo>
                  <a:pt x="0" y="184"/>
                </a:lnTo>
                <a:lnTo>
                  <a:pt x="0" y="180"/>
                </a:lnTo>
                <a:lnTo>
                  <a:pt x="0" y="140"/>
                </a:lnTo>
                <a:lnTo>
                  <a:pt x="0" y="82"/>
                </a:lnTo>
                <a:lnTo>
                  <a:pt x="0" y="28"/>
                </a:lnTo>
                <a:lnTo>
                  <a:pt x="0" y="0"/>
                </a:lnTo>
                <a:lnTo>
                  <a:pt x="4" y="0"/>
                </a:lnTo>
                <a:lnTo>
                  <a:pt x="4" y="54"/>
                </a:lnTo>
                <a:lnTo>
                  <a:pt x="4" y="112"/>
                </a:lnTo>
                <a:lnTo>
                  <a:pt x="4" y="178"/>
                </a:lnTo>
                <a:lnTo>
                  <a:pt x="38" y="178"/>
                </a:lnTo>
                <a:lnTo>
                  <a:pt x="78" y="178"/>
                </a:lnTo>
                <a:lnTo>
                  <a:pt x="136" y="178"/>
                </a:lnTo>
                <a:lnTo>
                  <a:pt x="194" y="178"/>
                </a:lnTo>
                <a:lnTo>
                  <a:pt x="246" y="178"/>
                </a:lnTo>
                <a:lnTo>
                  <a:pt x="248" y="178"/>
                </a:lnTo>
                <a:lnTo>
                  <a:pt x="248" y="180"/>
                </a:lnTo>
                <a:lnTo>
                  <a:pt x="264" y="194"/>
                </a:lnTo>
                <a:lnTo>
                  <a:pt x="280" y="208"/>
                </a:lnTo>
                <a:lnTo>
                  <a:pt x="298" y="192"/>
                </a:lnTo>
                <a:lnTo>
                  <a:pt x="314" y="180"/>
                </a:lnTo>
                <a:lnTo>
                  <a:pt x="314" y="178"/>
                </a:lnTo>
                <a:lnTo>
                  <a:pt x="316" y="178"/>
                </a:lnTo>
                <a:lnTo>
                  <a:pt x="352" y="178"/>
                </a:lnTo>
                <a:lnTo>
                  <a:pt x="420" y="178"/>
                </a:lnTo>
                <a:lnTo>
                  <a:pt x="470" y="178"/>
                </a:lnTo>
                <a:lnTo>
                  <a:pt x="510" y="178"/>
                </a:lnTo>
                <a:lnTo>
                  <a:pt x="556" y="178"/>
                </a:lnTo>
                <a:lnTo>
                  <a:pt x="556" y="134"/>
                </a:lnTo>
                <a:lnTo>
                  <a:pt x="558" y="76"/>
                </a:lnTo>
                <a:lnTo>
                  <a:pt x="558" y="44"/>
                </a:lnTo>
                <a:lnTo>
                  <a:pt x="558" y="0"/>
                </a:lnTo>
                <a:lnTo>
                  <a:pt x="562" y="0"/>
                </a:lnTo>
                <a:lnTo>
                  <a:pt x="562" y="0"/>
                </a:lnTo>
                <a:close/>
                <a:moveTo>
                  <a:pt x="14" y="0"/>
                </a:moveTo>
                <a:lnTo>
                  <a:pt x="14" y="44"/>
                </a:lnTo>
                <a:lnTo>
                  <a:pt x="14" y="92"/>
                </a:lnTo>
                <a:lnTo>
                  <a:pt x="14" y="132"/>
                </a:lnTo>
                <a:lnTo>
                  <a:pt x="14" y="170"/>
                </a:lnTo>
                <a:lnTo>
                  <a:pt x="80" y="170"/>
                </a:lnTo>
                <a:lnTo>
                  <a:pt x="134" y="170"/>
                </a:lnTo>
                <a:lnTo>
                  <a:pt x="192" y="170"/>
                </a:lnTo>
                <a:lnTo>
                  <a:pt x="250" y="170"/>
                </a:lnTo>
                <a:lnTo>
                  <a:pt x="258" y="176"/>
                </a:lnTo>
                <a:lnTo>
                  <a:pt x="280" y="196"/>
                </a:lnTo>
                <a:lnTo>
                  <a:pt x="304" y="176"/>
                </a:lnTo>
                <a:lnTo>
                  <a:pt x="310" y="170"/>
                </a:lnTo>
                <a:lnTo>
                  <a:pt x="348" y="170"/>
                </a:lnTo>
                <a:lnTo>
                  <a:pt x="406" y="170"/>
                </a:lnTo>
                <a:lnTo>
                  <a:pt x="482" y="170"/>
                </a:lnTo>
                <a:lnTo>
                  <a:pt x="548" y="170"/>
                </a:lnTo>
                <a:lnTo>
                  <a:pt x="548" y="144"/>
                </a:lnTo>
                <a:lnTo>
                  <a:pt x="548" y="104"/>
                </a:lnTo>
                <a:lnTo>
                  <a:pt x="548" y="46"/>
                </a:lnTo>
                <a:lnTo>
                  <a:pt x="5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 kern="0">
              <a:solidFill>
                <a:srgbClr val="000000"/>
              </a:solidFill>
            </a:endParaRPr>
          </a:p>
        </p:txBody>
      </p:sp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  <p:extLst>
      <p:ext uri="{BB962C8B-B14F-4D97-AF65-F5344CB8AC3E}">
        <p14:creationId xmlns:p14="http://schemas.microsoft.com/office/powerpoint/2010/main" val="300803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1634" tIns="40817" rIns="81634" bIns="4081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1634" tIns="40817" rIns="81634" bIns="4081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3B0C-C86F-45B7-914F-B28544627FAA}" type="datetimeFigureOut">
              <a:rPr lang="zh-CN" altLang="en-US" smtClean="0"/>
              <a:t>2019/5/9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81634" tIns="40817" rIns="81634" bIns="40817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2EFA-B0D9-43AE-BC6F-426EE09EDE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07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6" r:id="rId7"/>
    <p:sldLayoutId id="2147483673" r:id="rId8"/>
    <p:sldLayoutId id="2147483674" r:id="rId9"/>
    <p:sldLayoutId id="2147483675" r:id="rId10"/>
    <p:sldLayoutId id="2147483678" r:id="rId11"/>
    <p:sldLayoutId id="2147483679" r:id="rId12"/>
    <p:sldLayoutId id="2147483680" r:id="rId13"/>
  </p:sldLayoutIdLst>
  <p:transition/>
  <p:txStyles>
    <p:titleStyle>
      <a:lvl1pPr algn="ctr" defTabSz="108842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2" rtl="0" eaLnBrk="1" latinLnBrk="0" hangingPunct="1">
        <a:spcBef>
          <a:spcPct val="20000"/>
        </a:spcBef>
        <a:buFont typeface="Arial" pitchFamily="34" charset="0"/>
        <a:buChar char="•"/>
        <a:defRPr sz="3867" kern="1200">
          <a:solidFill>
            <a:schemeClr val="tx1"/>
          </a:solidFill>
          <a:latin typeface="+mn-lt"/>
          <a:ea typeface="+mn-ea"/>
          <a:cs typeface="+mn-cs"/>
        </a:defRPr>
      </a:lvl1pPr>
      <a:lvl2pPr marL="884343" indent="-340133" algn="l" defTabSz="1088422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9" indent="-272105" algn="l" defTabSz="108842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0" indent="-272105" algn="l" defTabSz="108842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52" indent="-272105" algn="l" defTabSz="108842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63" indent="-272105" algn="l" defTabSz="1088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76" indent="-272105" algn="l" defTabSz="1088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7" indent="-272105" algn="l" defTabSz="1088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8" indent="-272105" algn="l" defTabSz="1088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12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2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5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6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7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9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481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692" algn="l" defTabSz="108842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0.png"/><Relationship Id="rId7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6717985" y="6112772"/>
            <a:ext cx="463475" cy="46347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295701" y="6366697"/>
            <a:ext cx="463475" cy="46347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241156" y="5970859"/>
            <a:ext cx="575369" cy="575369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13980000">
            <a:off x="4707916" y="6355849"/>
            <a:ext cx="305673" cy="30567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rot="13980000">
            <a:off x="3735739" y="5951630"/>
            <a:ext cx="584982" cy="58498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441811" y="6345540"/>
            <a:ext cx="287684" cy="2876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54050" y="5645936"/>
            <a:ext cx="377130" cy="37713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 rot="13980000">
            <a:off x="8281808" y="6422531"/>
            <a:ext cx="305673" cy="30567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432689" y="5970636"/>
            <a:ext cx="463475" cy="46347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770109" y="6023066"/>
            <a:ext cx="575369" cy="575369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64344" y="5354974"/>
            <a:ext cx="463475" cy="46347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34377" y="5698606"/>
            <a:ext cx="463475" cy="46347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307670" y="5586712"/>
            <a:ext cx="575369" cy="575369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 rot="13980000">
            <a:off x="7699222" y="6262750"/>
            <a:ext cx="305673" cy="30567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 rot="13980000">
            <a:off x="5995920" y="6229900"/>
            <a:ext cx="584982" cy="58498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591108" y="5471614"/>
            <a:ext cx="287684" cy="2876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447182" y="6221305"/>
            <a:ext cx="377130" cy="377130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 rot="13980000">
            <a:off x="8431105" y="5548605"/>
            <a:ext cx="305673" cy="30567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0105111" y="5151981"/>
            <a:ext cx="463475" cy="46347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1108630" y="5949694"/>
            <a:ext cx="575369" cy="575369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88900" dist="75434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01686" y="1386700"/>
            <a:ext cx="3120488" cy="3120488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600212" y="1902661"/>
            <a:ext cx="2123437" cy="212343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52000">
                <a:srgbClr val="FFFFFF"/>
              </a:gs>
              <a:gs pos="100000">
                <a:srgbClr val="0070C0">
                  <a:tint val="0"/>
                </a:srgbClr>
              </a:gs>
            </a:gsLst>
            <a:lin ang="2700000" scaled="1"/>
          </a:gradFill>
          <a:ln w="73025" cap="flat" cmpd="sng" algn="ctr">
            <a:solidFill>
              <a:srgbClr val="F2F2F2"/>
            </a:solidFill>
            <a:prstDash val="solid"/>
          </a:ln>
          <a:effectLst>
            <a:outerShdw blurRad="190500" dist="254000" dir="2699985" rotWithShape="0">
              <a:scrgbClr r="0" g="0" b="0">
                <a:alpha val="23000"/>
              </a:sc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3152" y="2434263"/>
            <a:ext cx="180690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1088422">
              <a:defRPr/>
            </a:pPr>
            <a:r>
              <a:rPr lang="en-US" altLang="zh-CN" sz="6600" b="1" kern="0" dirty="0" smtClean="0">
                <a:solidFill>
                  <a:srgbClr val="0070C0"/>
                </a:solidFill>
                <a:cs typeface="+mn-ea"/>
                <a:sym typeface="+mn-lt"/>
              </a:rPr>
              <a:t>6.2.2</a:t>
            </a:r>
            <a:endParaRPr lang="zh-CN" altLang="en-US" sz="6600" b="1" kern="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711" y="2259711"/>
            <a:ext cx="6302303" cy="872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067" b="1" spc="213" dirty="0" smtClean="0">
                <a:cs typeface="+mn-ea"/>
                <a:sym typeface="+mn-lt"/>
              </a:rPr>
              <a:t>等差数列的通项公式</a:t>
            </a:r>
            <a:endParaRPr lang="zh-CN" altLang="en-US" sz="5067" b="1" spc="213" dirty="0">
              <a:cs typeface="+mn-ea"/>
              <a:sym typeface="+mn-lt"/>
            </a:endParaRPr>
          </a:p>
        </p:txBody>
      </p:sp>
      <p:sp>
        <p:nvSpPr>
          <p:cNvPr id="42" name="飞哥PPT眉头"/>
          <p:cNvSpPr>
            <a:spLocks noChangeShapeType="1"/>
          </p:cNvSpPr>
          <p:nvPr/>
        </p:nvSpPr>
        <p:spPr bwMode="auto">
          <a:xfrm>
            <a:off x="4803139" y="3324075"/>
            <a:ext cx="6041711" cy="0"/>
          </a:xfrm>
          <a:prstGeom prst="line">
            <a:avLst/>
          </a:prstGeom>
          <a:noFill/>
          <a:ln w="28575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088422">
              <a:defRPr/>
            </a:pPr>
            <a:endParaRPr lang="zh-CN" altLang="en-US" sz="2133" kern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13854" y="1332885"/>
            <a:ext cx="3120488" cy="3120488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79096" y="4207139"/>
            <a:ext cx="513687" cy="513687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45043" y="2569813"/>
            <a:ext cx="754262" cy="754262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162907" y="1387356"/>
            <a:ext cx="3120488" cy="3120488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136737" y="1387356"/>
            <a:ext cx="3120488" cy="3120488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75242" y="2047934"/>
            <a:ext cx="381054" cy="38105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3200" kern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974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-1.48148E-06 C 2.70833E-06 0.12662 -0.05755 0.22963 -0.12904 0.22963 C -0.20013 0.22963 -0.25821 0.12662 -0.25821 -1.48148E-06 C -0.25821 -0.12685 -0.20013 -0.22963 -0.12904 -0.22963 C -0.05755 -0.22963 2.70833E-06 -0.12685 2.70833E-06 -1.48148E-06 Z" pathEditMode="relative" rAng="5400000" ptsTypes="AAA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0.0088 C 0.02773 -0.10278 0.10247 -0.15162 0.16536 -0.09931 C 0.22812 -0.04722 0.25573 0.08611 0.2263 0.19745 C 0.19713 0.30903 0.12226 0.35694 0.05924 0.30486 C -0.00365 0.25278 -0.03086 0.12037 -0.00144 0.0088 Z" pathEditMode="relative" rAng="17700000" ptsTypes="AAAAA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942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4.07407E-06 C 0.07135 4.07407E-06 0.12929 -0.10139 0.12929 -0.22547 C 0.12929 -0.34954 0.07135 -0.45047 4.16667E-06 -0.45047 C -0.07136 -0.45047 -0.12891 -0.34954 -0.12891 -0.22547 C -0.12891 -0.10139 -0.07136 4.07407E-06 4.16667E-06 4.07407E-06 Z" pathEditMode="relative" rAng="0" ptsTypes="AAAAA">
                                      <p:cBhvr>
                                        <p:cTn id="26" dur="4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63 -0.48634 L -2.08333E-6 -1.48148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2430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11 -0.54213 L 1.875E-6 2.96296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2" y="2710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 -0.45579 L -1.875E-6 -1.11022E-1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22778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65 -0.47199 L 2.08333E-6 -4.07407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2358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73 -0.47223 L 1.45833E-6 3.33333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361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48 -0.46898 L -2.91667E-6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2344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76 -0.40902 L 1.45833E-6 -4.44444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044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58 -0.51713 L 3.125E-6 3.7037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22" y="2585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17 -0.49097 L 1.66667E-6 1.85185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2453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54537 L 1.45833E-6 1.11111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272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-0.40602 L 3.75E-6 -3.33333E-6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030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35 -0.41759 L 2.08333E-7 -4.81481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68" y="2088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33 -0.44305 L 3.33333E-6 -1.48148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215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29 -0.52199 L -4.16667E-7 3.33333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2608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04 -0.5375 L 4.79167E-6 4.07407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6875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82 -0.40532 L -2.5E-6 1.11022E-1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20255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5 -0.47778 L -3.75E-6 -4.44444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407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95 -0.41782 L 3.54167E-6 0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7" y="20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52 -0.34328 L 3.54167E-6 -3.7037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76" y="1715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92 -0.43241 L 4.375E-6 -7.40741E-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  <p:bldP spid="11" grpId="0" animBg="1"/>
      <p:bldP spid="11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  <p:bldP spid="17" grpId="0" animBg="1"/>
      <p:bldP spid="17" grpId="2" animBg="1"/>
      <p:bldP spid="39" grpId="0" animBg="1"/>
      <p:bldP spid="39" grpId="2" animBg="1"/>
      <p:bldP spid="43" grpId="0" animBg="1"/>
      <p:bldP spid="43" grpId="2" animBg="1"/>
      <p:bldP spid="44" grpId="0" animBg="1"/>
      <p:bldP spid="44" grpId="2" animBg="1"/>
      <p:bldP spid="48" grpId="0" animBg="1"/>
      <p:bldP spid="48" grpId="2" animBg="1"/>
      <p:bldP spid="49" grpId="0" animBg="1"/>
      <p:bldP spid="49" grpId="2" animBg="1"/>
      <p:bldP spid="50" grpId="0" animBg="1"/>
      <p:bldP spid="50" grpId="2" animBg="1"/>
      <p:bldP spid="51" grpId="0" animBg="1"/>
      <p:bldP spid="51" grpId="2" animBg="1"/>
      <p:bldP spid="52" grpId="0" animBg="1"/>
      <p:bldP spid="52" grpId="2" animBg="1"/>
      <p:bldP spid="53" grpId="0" animBg="1"/>
      <p:bldP spid="53" grpId="2" animBg="1"/>
      <p:bldP spid="54" grpId="0" animBg="1"/>
      <p:bldP spid="54" grpId="2" animBg="1"/>
      <p:bldP spid="55" grpId="0" animBg="1"/>
      <p:bldP spid="55" grpId="2" animBg="1"/>
      <p:bldP spid="56" grpId="0" animBg="1"/>
      <p:bldP spid="56" grpId="2" animBg="1"/>
      <p:bldP spid="57" grpId="0" animBg="1"/>
      <p:bldP spid="57" grpId="2" animBg="1"/>
      <p:bldP spid="40" grpId="0"/>
      <p:bldP spid="42" grpId="0" animBg="1"/>
      <p:bldP spid="12" grpId="0" animBg="1"/>
      <p:bldP spid="12" grpId="1" animBg="1"/>
      <p:bldP spid="9" grpId="0" animBg="1"/>
      <p:bldP spid="9" grpId="1" animBg="1"/>
      <p:bldP spid="18" grpId="0" animBg="1"/>
      <p:bldP spid="18" grpId="1" animBg="1"/>
    </p:bld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60319" y="3541568"/>
            <a:ext cx="6587475" cy="1658229"/>
          </a:xfrm>
        </p:spPr>
        <p:txBody>
          <a:bodyPr/>
          <a:lstStyle/>
          <a:p>
            <a:r>
              <a:rPr lang="zh-CN" altLang="en-US" sz="7200" dirty="0" smtClean="0">
                <a:cs typeface="+mn-ea"/>
                <a:sym typeface="+mn-lt"/>
              </a:rPr>
              <a:t>例题分析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0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6704" y="1352443"/>
            <a:ext cx="869901" cy="472149"/>
            <a:chOff x="3002037" y="1465798"/>
            <a:chExt cx="7067433" cy="374915"/>
          </a:xfrm>
          <a:solidFill>
            <a:schemeClr val="accent2">
              <a:lumMod val="75000"/>
            </a:schemeClr>
          </a:solidFill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矩形 2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33">
                <a:cs typeface="+mn-ea"/>
                <a:sym typeface="+mn-l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652299" y="1474123"/>
              <a:ext cx="5688631" cy="36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8F8F8"/>
                  </a:solidFill>
                  <a:cs typeface="+mn-ea"/>
                  <a:sym typeface="+mn-lt"/>
                </a:rPr>
                <a:t>例</a:t>
              </a:r>
              <a:r>
                <a:rPr lang="en-US" altLang="zh-CN" sz="2400" dirty="0" smtClean="0">
                  <a:solidFill>
                    <a:srgbClr val="F8F8F8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286000" y="1215670"/>
                <a:ext cx="3200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在</a:t>
                </a: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等差数列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中，</a:t>
                </a:r>
                <a:endParaRPr lang="zh-CN" altLang="en-US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15670"/>
                <a:ext cx="3200400" cy="738664"/>
              </a:xfrm>
              <a:prstGeom prst="rect">
                <a:avLst/>
              </a:prstGeom>
              <a:blipFill rotWithShape="0">
                <a:blip r:embed="rId2"/>
                <a:stretch>
                  <a:fillRect l="-3810" r="-14857"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933357" y="1827421"/>
                <a:ext cx="6829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(1)</a:t>
                </a: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.</a:t>
                </a:r>
                <a:endParaRPr lang="zh-CN" altLang="en-US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7" y="1827421"/>
                <a:ext cx="682937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786" t="-15116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33357" y="2869561"/>
                <a:ext cx="6829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(2)</a:t>
                </a: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=21,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.</a:t>
                </a:r>
                <a:endParaRPr lang="zh-CN" altLang="en-US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7" y="2869561"/>
                <a:ext cx="68293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786" t="-15116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933357" y="4163475"/>
                <a:ext cx="6829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(3)</a:t>
                </a: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=19,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.</a:t>
                </a:r>
                <a:endParaRPr lang="zh-CN" altLang="en-US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7" y="4163475"/>
                <a:ext cx="6829376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786" t="-15116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933357" y="5389226"/>
                <a:ext cx="6829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(4)</a:t>
                </a: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=21,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=5,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.</a:t>
                </a:r>
                <a:endParaRPr lang="zh-CN" altLang="en-US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7" y="5389226"/>
                <a:ext cx="6829376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786" t="-13953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534804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933357" y="2365989"/>
                <a:ext cx="7323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12−1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=3+11×2=25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7" y="2365989"/>
                <a:ext cx="732350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48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933357" y="3422732"/>
                <a:ext cx="74049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=3+2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+1=21</m:t>
                    </m:r>
                  </m:oMath>
                </a14:m>
                <a:endParaRPr lang="en-US" altLang="zh-CN" sz="2400" b="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Cambria Math" panose="02040503050406030204" pitchFamily="18" charset="0"/>
                </a:endParaRPr>
              </a:p>
              <a:p>
                <a:pPr algn="ctr"/>
                <a:r>
                  <a:rPr lang="zh-CN" altLang="en-US" sz="2400" dirty="0">
                    <a:solidFill>
                      <a:srgbClr val="FF0000"/>
                    </a:solidFill>
                    <a:ea typeface="新宋体" panose="02010609030101010101" pitchFamily="49" charset="-122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=10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7" y="3422732"/>
                <a:ext cx="7404924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35" t="-8029" r="-247" b="-1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886605" y="4727745"/>
                <a:ext cx="7323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6−1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=4+5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US" altLang="zh-CN" sz="2400" b="0" dirty="0" smtClean="0">
                  <a:solidFill>
                    <a:srgbClr val="FF0000"/>
                  </a:solidFill>
                  <a:latin typeface="新宋体" panose="02010609030101010101" pitchFamily="49" charset="-122"/>
                </a:endParaRPr>
              </a:p>
              <a:p>
                <a:pPr algn="ctr"/>
                <a:r>
                  <a:rPr lang="zh-CN" altLang="en-US" sz="2400" b="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05" y="4727745"/>
                <a:ext cx="7323506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248" t="-8088" b="-1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933357" y="5916461"/>
                <a:ext cx="7323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5−1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×5=21</m:t>
                    </m:r>
                  </m:oMath>
                </a14:m>
                <a:endParaRPr lang="en-US" altLang="zh-CN" sz="240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 algn="ctr"/>
                <a:r>
                  <a:rPr lang="zh-CN" altLang="en-US" sz="2400" dirty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7" y="5916461"/>
                <a:ext cx="7323506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1248" t="-8088" b="-1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440614" y="3941513"/>
                <a:ext cx="3685738" cy="2862322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等差数列的通项公式中，共有四个量：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，只要知道了其中三个量，就可以求出另外的一个量</a:t>
                </a:r>
                <a:r>
                  <a:rPr lang="en-US" altLang="zh-CN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.</a:t>
                </a:r>
                <a:endParaRPr lang="zh-CN" altLang="en-US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614" y="3941513"/>
                <a:ext cx="3685738" cy="28623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云形 23"/>
          <p:cNvSpPr/>
          <p:nvPr/>
        </p:nvSpPr>
        <p:spPr>
          <a:xfrm>
            <a:off x="8599818" y="1362927"/>
            <a:ext cx="3231114" cy="18726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13093" y="1760000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知三求一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 animBg="1"/>
      <p:bldP spid="2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2108139" y="1876451"/>
                <a:ext cx="7856567" cy="12003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 smtClean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分析 ：根据等差数列的通项公式，列出式子，联立方程组即可求出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zh-CN" altLang="en-US" sz="2400" b="1" dirty="0">
                        <a:solidFill>
                          <a:srgbClr val="0070C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m:t>与</m:t>
                    </m:r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𝒅</m:t>
                    </m:r>
                  </m:oMath>
                </a14:m>
                <a:r>
                  <a:rPr lang="en-US" altLang="zh-CN" sz="2400" b="1" dirty="0" smtClean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.</a:t>
                </a:r>
                <a:endParaRPr lang="zh-CN" altLang="en-US" sz="2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139" y="1876451"/>
                <a:ext cx="7856567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241" b="-3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1016704" y="1352443"/>
            <a:ext cx="869901" cy="472149"/>
            <a:chOff x="3002037" y="1465798"/>
            <a:chExt cx="7067433" cy="374915"/>
          </a:xfrm>
          <a:solidFill>
            <a:schemeClr val="accent2">
              <a:lumMod val="75000"/>
            </a:schemeClr>
          </a:solidFill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矩形 2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33">
                <a:cs typeface="+mn-ea"/>
                <a:sym typeface="+mn-lt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652299" y="1474123"/>
              <a:ext cx="5688631" cy="36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8F8F8"/>
                  </a:solidFill>
                  <a:cs typeface="+mn-ea"/>
                  <a:sym typeface="+mn-lt"/>
                </a:rPr>
                <a:t>例</a:t>
              </a:r>
              <a:r>
                <a:rPr lang="en-US" altLang="zh-CN" sz="2400" dirty="0" smtClean="0">
                  <a:solidFill>
                    <a:srgbClr val="F8F8F8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286000" y="1145330"/>
                <a:ext cx="7985760" cy="65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在等差数列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,</a:t>
                </a: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800" i="1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145330"/>
                <a:ext cx="7985760" cy="653833"/>
              </a:xfrm>
              <a:prstGeom prst="rect">
                <a:avLst/>
              </a:prstGeom>
              <a:blipFill rotWithShape="0">
                <a:blip r:embed="rId3"/>
                <a:stretch>
                  <a:fillRect l="-1527" b="-23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480889" y="3101360"/>
                <a:ext cx="7111069" cy="2990049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由题意可知，</a:t>
                </a:r>
                <a:endParaRPr lang="en-US" altLang="zh-CN" sz="2400" dirty="0" smtClean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dirty="0">
                                  <a:latin typeface="新宋体" panose="02010609030101010101" pitchFamily="49" charset="-122"/>
                                  <a:ea typeface="新宋体" panose="02010609030101010101" pitchFamily="49" charset="-122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联立方程组</a:t>
                </a: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解得：</a:t>
                </a:r>
                <a:endParaRPr lang="en-US" altLang="zh-CN" sz="2400" dirty="0" smtClean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CN" altLang="en-US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89" y="3101360"/>
                <a:ext cx="7111069" cy="2990049"/>
              </a:xfrm>
              <a:prstGeom prst="rect">
                <a:avLst/>
              </a:prstGeom>
              <a:blipFill rotWithShape="0">
                <a:blip r:embed="rId4"/>
                <a:stretch>
                  <a:fillRect l="-1372" b="-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766883" y="3203448"/>
            <a:ext cx="67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解：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534804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256602" y="2264729"/>
                <a:ext cx="7985760" cy="65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在等差数列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zh-CN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,</a:t>
                </a: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800" i="1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602" y="2264729"/>
                <a:ext cx="7985760" cy="653833"/>
              </a:xfrm>
              <a:prstGeom prst="rect">
                <a:avLst/>
              </a:prstGeom>
              <a:blipFill rotWithShape="0">
                <a:blip r:embed="rId5"/>
                <a:stretch>
                  <a:fillRect l="-1527" b="-23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528237" y="2371451"/>
            <a:ext cx="1466435" cy="465118"/>
            <a:chOff x="3002037" y="1465798"/>
            <a:chExt cx="7099142" cy="369332"/>
          </a:xfrm>
          <a:solidFill>
            <a:schemeClr val="accent2">
              <a:lumMod val="75000"/>
            </a:schemeClr>
          </a:solidFill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8" name="矩形 7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33">
                <a:cs typeface="+mn-ea"/>
                <a:sym typeface="+mn-lt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3033746" y="1465798"/>
              <a:ext cx="7067433" cy="36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8F8F8"/>
                  </a:solidFill>
                  <a:cs typeface="+mn-ea"/>
                  <a:sym typeface="+mn-lt"/>
                </a:rPr>
                <a:t>变式训练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480889" y="6077341"/>
                <a:ext cx="7111069" cy="64633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dirty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+(12−1)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=−2+11×3=31</m:t>
                    </m:r>
                  </m:oMath>
                </a14:m>
                <a:endParaRPr lang="zh-CN" altLang="en-US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89" y="6077341"/>
                <a:ext cx="7111069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12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" grpId="0"/>
      <p:bldP spid="10" grpId="0" animBg="1"/>
      <p:bldP spid="10" grpId="2" animBg="1"/>
      <p:bldP spid="10" grpId="3" animBg="1"/>
      <p:bldP spid="11" grpId="0"/>
      <p:bldP spid="11" grpId="2"/>
      <p:bldP spid="11" grpId="3"/>
      <p:bldP spid="6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2375584" y="3086974"/>
            <a:ext cx="7118936" cy="12003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31000">
                <a:srgbClr val="D6DCE5"/>
              </a:gs>
              <a:gs pos="6200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设</a:t>
            </a:r>
            <a:r>
              <a:rPr lang="zh-CN" altLang="en-US" sz="2400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小明、爸爸和爷爷的年龄分别为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4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其中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为公差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则</a:t>
            </a:r>
            <a:endParaRPr lang="zh-CN" altLang="en-US" sz="2400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Rectangle 40"/>
          <p:cNvSpPr>
            <a:spLocks noChangeArrowheads="1"/>
          </p:cNvSpPr>
          <p:nvPr/>
        </p:nvSpPr>
        <p:spPr bwMode="auto">
          <a:xfrm>
            <a:off x="1808555" y="6333271"/>
            <a:ext cx="7726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：小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明、爸爸和爷爷的年龄分别为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岁、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岁和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65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岁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6704" y="1184803"/>
            <a:ext cx="869901" cy="472149"/>
            <a:chOff x="3002037" y="1465798"/>
            <a:chExt cx="7067433" cy="374915"/>
          </a:xfrm>
          <a:solidFill>
            <a:schemeClr val="accent2">
              <a:lumMod val="75000"/>
            </a:schemeClr>
          </a:solidFill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5" name="矩形 4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33"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3652299" y="1474123"/>
              <a:ext cx="5688631" cy="36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8F8F8"/>
                  </a:solidFill>
                  <a:cs typeface="+mn-ea"/>
                  <a:sym typeface="+mn-lt"/>
                </a:rPr>
                <a:t>例</a:t>
              </a:r>
              <a:r>
                <a:rPr lang="en-US" altLang="zh-CN" sz="2400" dirty="0" smtClean="0">
                  <a:solidFill>
                    <a:srgbClr val="F8F8F8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993116" y="1081585"/>
            <a:ext cx="9040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小明、小明的爸爸和小明的爷爷三个人在年龄恰好构成一个等差数列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他们三人的年龄之和为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120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岁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爷爷的年龄比小明年龄的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倍还多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岁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求他们祖孙三人的年龄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375584" y="4281945"/>
                <a:ext cx="7118936" cy="916148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=120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+5=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84" y="4281945"/>
                <a:ext cx="7118936" cy="9161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4"/>
              <p:cNvSpPr>
                <a:spLocks noChangeArrowheads="1"/>
              </p:cNvSpPr>
              <p:nvPr/>
            </p:nvSpPr>
            <p:spPr bwMode="auto">
              <a:xfrm>
                <a:off x="2375584" y="5168694"/>
                <a:ext cx="7118936" cy="64633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=40,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5584" y="5168694"/>
                <a:ext cx="7118936" cy="646331"/>
              </a:xfrm>
              <a:prstGeom prst="rect">
                <a:avLst/>
              </a:prstGeom>
              <a:blipFill rotWithShape="0">
                <a:blip r:embed="rId3"/>
                <a:stretch>
                  <a:fillRect b="-754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7"/>
              <p:cNvSpPr>
                <a:spLocks noChangeArrowheads="1"/>
              </p:cNvSpPr>
              <p:nvPr/>
            </p:nvSpPr>
            <p:spPr bwMode="auto">
              <a:xfrm>
                <a:off x="2375585" y="5805346"/>
                <a:ext cx="7118935" cy="461665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zh-CN" alt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从而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=15,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=65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5585" y="5805346"/>
                <a:ext cx="7118935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3158" b="-2631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668886" y="3092253"/>
            <a:ext cx="61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解：</a:t>
            </a:r>
            <a:endParaRPr lang="zh-CN" altLang="en-US" sz="28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8094805" y="3687138"/>
            <a:ext cx="3979985" cy="26715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将</a:t>
            </a:r>
            <a:r>
              <a:rPr lang="zh-CN" altLang="en-US" sz="2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构成等差数列的三个数设为</a:t>
            </a:r>
            <a:r>
              <a:rPr lang="en-US" altLang="zh-CN" sz="2400" b="1" i="1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a-d</a:t>
            </a:r>
            <a:r>
              <a:rPr lang="zh-CN" altLang="en-US" sz="2400" b="1" i="1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i="1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err="1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a+d</a:t>
            </a:r>
            <a:r>
              <a:rPr lang="zh-CN" altLang="en-US" sz="2400" b="1" i="1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是经常使用的方法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534804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9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04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98049" y="3541568"/>
            <a:ext cx="6549745" cy="1700991"/>
          </a:xfrm>
        </p:spPr>
        <p:txBody>
          <a:bodyPr/>
          <a:lstStyle/>
          <a:p>
            <a:r>
              <a:rPr lang="zh-CN" altLang="en-US" sz="7200" dirty="0" smtClean="0">
                <a:cs typeface="+mn-ea"/>
                <a:sym typeface="+mn-lt"/>
              </a:rPr>
              <a:t>巩固训练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2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7320313" y="1782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71"/>
              <p:cNvSpPr>
                <a:spLocks noChangeArrowheads="1"/>
              </p:cNvSpPr>
              <p:nvPr/>
            </p:nvSpPr>
            <p:spPr bwMode="auto">
              <a:xfrm>
                <a:off x="2387155" y="1116950"/>
                <a:ext cx="8007055" cy="704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求等差数</a:t>
                </a:r>
                <a:r>
                  <a:rPr kumimoji="0" lang="zh-CN" altLang="en-US" sz="28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列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num>
                      <m:den>
                        <m:r>
                          <a:rPr kumimoji="0" lang="en-US" altLang="zh-CN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，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1</a:t>
                </a:r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fPr>
                      <m:num>
                        <m:r>
                          <a:rPr lang="en-US" altLang="zh-CN" sz="28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8</m:t>
                        </m:r>
                      </m:num>
                      <m:den>
                        <m:r>
                          <a:rPr lang="en-US" altLang="zh-CN" sz="2800" b="0" i="0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，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……</a:t>
                </a:r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的</a:t>
                </a:r>
                <a:r>
                  <a:rPr lang="zh-CN" alt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通项公式与第</a:t>
                </a:r>
                <a:r>
                  <a:rPr lang="en-US" altLang="zh-CN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15</a:t>
                </a:r>
                <a:r>
                  <a:rPr lang="zh-CN" alt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项</a:t>
                </a:r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．</a:t>
                </a:r>
                <a:endParaRPr lang="zh-CN" alt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-PUA" pitchFamily="2" charset="-122"/>
                </a:endParaRPr>
              </a:p>
            </p:txBody>
          </p:sp>
        </mc:Choice>
        <mc:Fallback>
          <p:sp>
            <p:nvSpPr>
              <p:cNvPr id="29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155" y="1116950"/>
                <a:ext cx="8007055" cy="704295"/>
              </a:xfrm>
              <a:prstGeom prst="rect">
                <a:avLst/>
              </a:prstGeom>
              <a:blipFill rotWithShape="0">
                <a:blip r:embed="rId2"/>
                <a:stretch>
                  <a:fillRect l="-1599" b="-103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9753600" y="6385560"/>
            <a:ext cx="41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1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432848" y="6385560"/>
            <a:ext cx="41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1118649" y="6389132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691218" y="6385560"/>
            <a:ext cx="39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1059019" y="1186750"/>
            <a:ext cx="975361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练习</a:t>
            </a:r>
            <a:r>
              <a:rPr lang="en-US" altLang="zh-CN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60767" y="2501134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481828" y="2404291"/>
                <a:ext cx="6761595" cy="143327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5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zh-CN" altLang="en-US" sz="2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sz="24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zh-CN" alt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所以通项公式为</a:t>
                </a:r>
                <a:endParaRPr lang="zh-CN" altLang="en-US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28" y="2404291"/>
                <a:ext cx="6761595" cy="1433277"/>
              </a:xfrm>
              <a:prstGeom prst="rect">
                <a:avLst/>
              </a:prstGeom>
              <a:blipFill rotWithShape="0">
                <a:blip r:embed="rId3"/>
                <a:stretch>
                  <a:fillRect l="-1353" b="-2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481828" y="3837568"/>
                <a:ext cx="6761595" cy="786177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49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−1)×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28" y="3837568"/>
                <a:ext cx="6761595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481829" y="4623745"/>
                <a:ext cx="6761594" cy="693844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829" y="4623745"/>
                <a:ext cx="6761594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8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29" grpId="0"/>
      <p:bldP spid="33" grpId="0"/>
      <p:bldP spid="34" grpId="0"/>
      <p:bldP spid="35" grpId="0"/>
      <p:bldP spid="36" grpId="0"/>
      <p:bldP spid="38" grpId="0" animBg="1"/>
      <p:bldP spid="15" grpId="0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7381273" y="24793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9"/>
              <p:cNvSpPr>
                <a:spLocks noChangeArrowheads="1"/>
              </p:cNvSpPr>
              <p:nvPr/>
            </p:nvSpPr>
            <p:spPr bwMode="auto">
              <a:xfrm>
                <a:off x="2121359" y="1155972"/>
                <a:ext cx="85509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-PUA" pitchFamily="2" charset="-122"/>
                  </a:rPr>
                  <a:t>在等差数列</a:t>
                </a:r>
                <a14:m>
                  <m:oMath xmlns:m="http://schemas.openxmlformats.org/officeDocument/2006/math">
                    <m:r>
                      <a:rPr lang="en-US" altLang="zh-CN" sz="28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-PUA" pitchFamily="2" charset="-122"/>
                      </a:rPr>
                      <m:t>{</m:t>
                    </m:r>
                    <m:sSub>
                      <m:sSubPr>
                        <m:ctrlPr>
                          <a:rPr lang="zh-CN" altLang="en-US" sz="28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sSubPr>
                      <m:e>
                        <m:r>
                          <a:rPr lang="en-US" altLang="zh-CN" sz="28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8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-PUA" pitchFamily="2" charset="-122"/>
                      </a:rPr>
                      <m:t>}</m:t>
                    </m:r>
                  </m:oMath>
                </a14:m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-PUA" pitchFamily="2" charset="-122"/>
                  </a:rPr>
                  <a:t>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𝑎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  <m:t>5</m:t>
                        </m:r>
                      </m:sub>
                    </m:sSub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-PUA" pitchFamily="2" charset="-122"/>
                      </a:rPr>
                      <m:t>=−3,</m:t>
                    </m:r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𝑎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  <m:t>9</m:t>
                        </m:r>
                      </m:sub>
                    </m:sSub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-PUA" pitchFamily="2" charset="-122"/>
                      </a:rPr>
                      <m:t>=−15</m:t>
                    </m:r>
                  </m:oMath>
                </a14:m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-PUA" pitchFamily="2" charset="-122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𝑎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-PUA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-PUA" pitchFamily="2" charset="-122"/>
                  </a:rPr>
                  <a:t>与公差</a:t>
                </a:r>
                <a:r>
                  <a:rPr kumimoji="0" lang="en-US" altLang="zh-CN" sz="2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-PUA" pitchFamily="2" charset="-122"/>
                  </a:rPr>
                  <a:t>d</a:t>
                </a:r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-PUA" pitchFamily="2" charset="-122"/>
                  </a:rPr>
                  <a:t>．   </a:t>
                </a:r>
              </a:p>
            </p:txBody>
          </p:sp>
        </mc:Choice>
        <mc:Fallback xmlns="">
          <p:sp>
            <p:nvSpPr>
              <p:cNvPr id="9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1359" y="1155972"/>
                <a:ext cx="855098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497" t="-16471" r="-998" b="-341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9753600" y="6385560"/>
            <a:ext cx="41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432848" y="6385560"/>
            <a:ext cx="41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2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18649" y="6389132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1691218" y="6385560"/>
            <a:ext cx="39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59019" y="1186750"/>
            <a:ext cx="975361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练习</a:t>
            </a:r>
            <a:r>
              <a:rPr lang="en-US" altLang="zh-CN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540465" y="2319057"/>
                <a:ext cx="7111069" cy="1882054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由题意可知，</a:t>
                </a:r>
                <a:endParaRPr lang="en-US" altLang="zh-CN" sz="2400" dirty="0" smtClean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dirty="0">
                                  <a:latin typeface="新宋体" panose="02010609030101010101" pitchFamily="49" charset="-122"/>
                                  <a:ea typeface="新宋体" panose="02010609030101010101" pitchFamily="49" charset="-122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=−15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65" y="2319057"/>
                <a:ext cx="7111069" cy="1882054"/>
              </a:xfrm>
              <a:prstGeom prst="rect">
                <a:avLst/>
              </a:prstGeom>
              <a:blipFill rotWithShape="0">
                <a:blip r:embed="rId3"/>
                <a:stretch>
                  <a:fillRect l="-1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46699" y="2318997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540464" y="4199151"/>
                <a:ext cx="7111069" cy="1127296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联立方程组解得：</a:t>
                </a:r>
                <a:endParaRPr lang="en-US" altLang="zh-CN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9</m:t>
                    </m:r>
                  </m:oMath>
                </a14:m>
                <a:r>
                  <a:rPr lang="zh-CN" altLang="en-US" sz="2400" dirty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𝑑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=−3</m:t>
                    </m:r>
                  </m:oMath>
                </a14:m>
                <a:endParaRPr lang="zh-CN" altLang="en-US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64" y="4199151"/>
                <a:ext cx="7111069" cy="1127296"/>
              </a:xfrm>
              <a:prstGeom prst="rect">
                <a:avLst/>
              </a:prstGeom>
              <a:blipFill rotWithShape="0">
                <a:blip r:embed="rId4"/>
                <a:stretch>
                  <a:fillRect l="-1372" b="-10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1445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731400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9"/>
              <p:cNvSpPr>
                <a:spLocks noChangeArrowheads="1"/>
              </p:cNvSpPr>
              <p:nvPr/>
            </p:nvSpPr>
            <p:spPr bwMode="auto">
              <a:xfrm>
                <a:off x="2150459" y="849233"/>
                <a:ext cx="9067838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在等差数列</a:t>
                </a:r>
                <a14:m>
                  <m:oMath xmlns:m="http://schemas.openxmlformats.org/officeDocument/2006/math">
                    <m:r>
                      <a:rPr lang="en-US" altLang="zh-CN" sz="28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-PUA" pitchFamily="2" charset="-122"/>
                      </a:rPr>
                      <m:t>{</m:t>
                    </m:r>
                    <m:sSub>
                      <m:sSubPr>
                        <m:ctrlPr>
                          <a:rPr lang="zh-CN" altLang="en-US" sz="2800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sSubPr>
                      <m:e>
                        <m:r>
                          <a:rPr lang="en-US" altLang="zh-CN" sz="2800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800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-PUA" pitchFamily="2" charset="-122"/>
                      </a:rPr>
                      <m:t>}</m:t>
                    </m:r>
                  </m:oMath>
                </a14:m>
                <a:r>
                  <a:rPr lang="zh-CN" altLang="en-US" sz="2800" kern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中</a:t>
                </a:r>
                <a:r>
                  <a:rPr lang="zh-CN" altLang="en-US" sz="2800" kern="0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5</m:t>
                        </m:r>
                      </m:sub>
                    </m:sSub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-PUA" pitchFamily="2" charset="-122"/>
                      </a:rPr>
                      <m:t>=−3,</m:t>
                    </m:r>
                    <m:sSub>
                      <m:sSubPr>
                        <m:ctrlP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-PUA" pitchFamily="2" charset="-122"/>
                          </a:rPr>
                          <m:t>9</m:t>
                        </m:r>
                      </m:sub>
                    </m:sSub>
                    <m:r>
                      <a:rPr lang="en-US" altLang="zh-CN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-PUA" pitchFamily="2" charset="-122"/>
                      </a:rPr>
                      <m:t>=−15</m:t>
                    </m:r>
                  </m:oMath>
                </a14:m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判断－</a:t>
                </a: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48</a:t>
                </a:r>
                <a:r>
                  <a:rPr kumimoji="0" lang="zh-CN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是否为数列中的</a:t>
                </a:r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项，如果是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,</a:t>
                </a:r>
                <a:r>
                  <a:rPr lang="zh-CN" altLang="en-US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请指出是第几项</a:t>
                </a:r>
                <a:r>
                  <a:rPr lang="en-US" altLang="zh-CN" sz="28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-PUA" pitchFamily="2" charset="-122"/>
                  </a:rPr>
                  <a:t>.</a:t>
                </a:r>
                <a:endPara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0459" y="849233"/>
                <a:ext cx="9067838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412" b="-61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9753600" y="6385560"/>
            <a:ext cx="41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432848" y="6385560"/>
            <a:ext cx="41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118649" y="6389132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3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91218" y="6385560"/>
            <a:ext cx="39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59019" y="1186750"/>
            <a:ext cx="975361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练习</a:t>
            </a:r>
            <a:r>
              <a:rPr lang="en-US" altLang="zh-CN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480890" y="2139674"/>
                <a:ext cx="7684189" cy="243605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由题意可知，</a:t>
                </a:r>
                <a:endParaRPr lang="en-US" altLang="zh-CN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dirty="0">
                                  <a:latin typeface="新宋体" panose="02010609030101010101" pitchFamily="49" charset="-122"/>
                                  <a:ea typeface="新宋体" panose="02010609030101010101" pitchFamily="49" charset="-122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=−15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schemeClr val="tx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联立方程组解得：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altLang="zh-CN" sz="2400" dirty="0" smtClean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90" y="2139674"/>
                <a:ext cx="7684189" cy="2436051"/>
              </a:xfrm>
              <a:prstGeom prst="rect">
                <a:avLst/>
              </a:prstGeom>
              <a:blipFill rotWithShape="0">
                <a:blip r:embed="rId3"/>
                <a:stretch>
                  <a:fillRect l="-1270" b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632667" y="2166188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480890" y="4490381"/>
                <a:ext cx="7684189" cy="64633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+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−1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𝑑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=9+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−1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US" altLang="zh-CN" sz="2400" dirty="0">
                  <a:latin typeface="新宋体" panose="02010609030101010101" pitchFamily="49" charset="-122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90" y="4490381"/>
                <a:ext cx="768418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480890" y="5066535"/>
                <a:ext cx="7684189" cy="64633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−48=−3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𝑛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+12</m:t>
                      </m:r>
                    </m:oMath>
                  </m:oMathPara>
                </a14:m>
                <a:endParaRPr lang="en-US" altLang="zh-CN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90" y="5066535"/>
                <a:ext cx="768418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80890" y="5609233"/>
                <a:ext cx="7684189" cy="64633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𝑛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=20</m:t>
                      </m:r>
                    </m:oMath>
                  </m:oMathPara>
                </a14:m>
                <a:endParaRPr lang="en-US" altLang="zh-CN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90" y="5609233"/>
                <a:ext cx="768418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2480889" y="6180833"/>
            <a:ext cx="7684189" cy="64633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31000">
                <a:srgbClr val="D6DCE5"/>
              </a:gs>
              <a:gs pos="6200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－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48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是该数列中的项，是第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项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822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7381273" y="24793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78"/>
          <p:cNvSpPr>
            <a:spLocks noChangeArrowheads="1"/>
          </p:cNvSpPr>
          <p:nvPr/>
        </p:nvSpPr>
        <p:spPr bwMode="auto">
          <a:xfrm>
            <a:off x="2203234" y="1016877"/>
            <a:ext cx="89763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已知三个数成等差数列，其和为</a:t>
            </a:r>
            <a:r>
              <a:rPr lang="en-US" altLang="zh-CN" sz="28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15</a:t>
            </a:r>
            <a:r>
              <a:rPr lang="zh-CN" altLang="en-US" sz="28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，平方和为</a:t>
            </a:r>
            <a:r>
              <a:rPr lang="en-US" altLang="zh-CN" sz="28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83</a:t>
            </a:r>
            <a:r>
              <a:rPr lang="zh-CN" altLang="en-US" sz="28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．</a:t>
            </a:r>
            <a:r>
              <a:rPr lang="zh-CN" altLang="en-US" sz="2800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求这三个数</a:t>
            </a:r>
            <a:r>
              <a:rPr lang="zh-CN" altLang="en-US" sz="2800" dirty="0" smtClean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．</a:t>
            </a:r>
            <a:endParaRPr lang="zh-CN" altLang="en-US" sz="2800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53600" y="6385560"/>
            <a:ext cx="41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432848" y="6385560"/>
            <a:ext cx="41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118649" y="6389132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1691218" y="6385560"/>
            <a:ext cx="39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4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9019" y="1186750"/>
            <a:ext cx="975361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练习</a:t>
            </a:r>
            <a:r>
              <a:rPr lang="en-US" altLang="zh-CN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16461" y="2931652"/>
            <a:ext cx="6359079" cy="64633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31000">
                <a:srgbClr val="D6DCE5"/>
              </a:gs>
              <a:gs pos="6200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设这三个数分别为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a-d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 err="1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a+d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，则</a:t>
            </a:r>
            <a:endParaRPr lang="zh-CN" altLang="en-US" sz="2400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916459" y="4878200"/>
                <a:ext cx="6359078" cy="64633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=5,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=±2</m:t>
                    </m:r>
                  </m:oMath>
                </a14:m>
                <a:endParaRPr lang="zh-CN" altLang="en-US" sz="24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459" y="4878200"/>
                <a:ext cx="6359078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2916458" y="3550144"/>
                <a:ext cx="6359079" cy="1328056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31000">
                    <a:srgbClr val="D6DCE5"/>
                  </a:gs>
                  <a:gs pos="6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=15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=83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458" y="3550144"/>
                <a:ext cx="6359079" cy="13280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2916459" y="5514664"/>
            <a:ext cx="6359079" cy="64633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31000">
                <a:srgbClr val="D6DCE5"/>
              </a:gs>
              <a:gs pos="6200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所以，这三个数为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dirty="0">
              <a:latin typeface="新宋体" panose="02010609030101010101" pitchFamily="49" charset="-122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919638" y="2866561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9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18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05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98049" y="3541568"/>
            <a:ext cx="6549745" cy="1716231"/>
          </a:xfrm>
        </p:spPr>
        <p:txBody>
          <a:bodyPr/>
          <a:lstStyle/>
          <a:p>
            <a:r>
              <a:rPr lang="zh-CN" altLang="en-US" sz="7200" dirty="0" smtClean="0">
                <a:cs typeface="+mn-ea"/>
                <a:sym typeface="+mn-lt"/>
              </a:rPr>
              <a:t>课堂小结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5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椭圆 955"/>
          <p:cNvSpPr/>
          <p:nvPr/>
        </p:nvSpPr>
        <p:spPr>
          <a:xfrm>
            <a:off x="2362815" y="6158410"/>
            <a:ext cx="556564" cy="55656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7" name="椭圆 956"/>
          <p:cNvSpPr/>
          <p:nvPr/>
        </p:nvSpPr>
        <p:spPr>
          <a:xfrm>
            <a:off x="1503156" y="1659908"/>
            <a:ext cx="2688299" cy="2688299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7000">
                <a:srgbClr val="FFFFFF"/>
              </a:gs>
              <a:gs pos="100000">
                <a:schemeClr val="accent3">
                  <a:tint val="0"/>
                </a:schemeClr>
              </a:gs>
            </a:gsLst>
            <a:lin ang="2700000" scaled="1"/>
          </a:gradFill>
          <a:ln w="28575" cap="flat" cmpd="sng" algn="ctr">
            <a:solidFill>
              <a:srgbClr val="F2F2F2"/>
            </a:solidFill>
            <a:prstDash val="solid"/>
          </a:ln>
          <a:effectLst>
            <a:outerShdw blurRad="254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8" name="椭圆 957"/>
          <p:cNvSpPr/>
          <p:nvPr/>
        </p:nvSpPr>
        <p:spPr>
          <a:xfrm>
            <a:off x="5059714" y="5710998"/>
            <a:ext cx="621152" cy="62115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9" name="椭圆 958"/>
          <p:cNvSpPr/>
          <p:nvPr/>
        </p:nvSpPr>
        <p:spPr>
          <a:xfrm>
            <a:off x="1713654" y="1870405"/>
            <a:ext cx="2267304" cy="226730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0" name="椭圆 959"/>
          <p:cNvSpPr/>
          <p:nvPr/>
        </p:nvSpPr>
        <p:spPr>
          <a:xfrm>
            <a:off x="8119625" y="5872203"/>
            <a:ext cx="768085" cy="76808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1" name="椭圆 960"/>
          <p:cNvSpPr/>
          <p:nvPr/>
        </p:nvSpPr>
        <p:spPr>
          <a:xfrm>
            <a:off x="6407315" y="6246335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2" name="椭圆 961"/>
          <p:cNvSpPr/>
          <p:nvPr/>
        </p:nvSpPr>
        <p:spPr>
          <a:xfrm>
            <a:off x="325172" y="5838274"/>
            <a:ext cx="609993" cy="60999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3" name="椭圆 962"/>
          <p:cNvSpPr/>
          <p:nvPr/>
        </p:nvSpPr>
        <p:spPr>
          <a:xfrm>
            <a:off x="3379995" y="6086625"/>
            <a:ext cx="723284" cy="7232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4" name="椭圆 963"/>
          <p:cNvSpPr/>
          <p:nvPr/>
        </p:nvSpPr>
        <p:spPr>
          <a:xfrm>
            <a:off x="7303239" y="6021574"/>
            <a:ext cx="618715" cy="61871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5" name="椭圆 964"/>
          <p:cNvSpPr/>
          <p:nvPr/>
        </p:nvSpPr>
        <p:spPr>
          <a:xfrm>
            <a:off x="2035942" y="5883003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6" name="椭圆 965"/>
          <p:cNvSpPr/>
          <p:nvPr/>
        </p:nvSpPr>
        <p:spPr>
          <a:xfrm>
            <a:off x="1119113" y="6330931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7" name="椭圆 966"/>
          <p:cNvSpPr/>
          <p:nvPr/>
        </p:nvSpPr>
        <p:spPr>
          <a:xfrm>
            <a:off x="10107357" y="62562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8" name="椭圆 967"/>
          <p:cNvSpPr/>
          <p:nvPr/>
        </p:nvSpPr>
        <p:spPr>
          <a:xfrm>
            <a:off x="4333265" y="6004800"/>
            <a:ext cx="180856" cy="180856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9" name="椭圆 968"/>
          <p:cNvSpPr/>
          <p:nvPr/>
        </p:nvSpPr>
        <p:spPr>
          <a:xfrm>
            <a:off x="11877317" y="6118706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0" name="椭圆 969"/>
          <p:cNvSpPr/>
          <p:nvPr/>
        </p:nvSpPr>
        <p:spPr>
          <a:xfrm>
            <a:off x="9544327" y="6021574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1" name="椭圆 970"/>
          <p:cNvSpPr/>
          <p:nvPr/>
        </p:nvSpPr>
        <p:spPr>
          <a:xfrm>
            <a:off x="10992337" y="6188935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422">
              <a:defRPr/>
            </a:pPr>
            <a:endParaRPr lang="zh-CN" altLang="en-US" sz="2133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2" name="TextBox 971"/>
          <p:cNvSpPr txBox="1"/>
          <p:nvPr/>
        </p:nvSpPr>
        <p:spPr>
          <a:xfrm>
            <a:off x="1952904" y="2306590"/>
            <a:ext cx="1790875" cy="995209"/>
          </a:xfrm>
          <a:prstGeom prst="rect">
            <a:avLst/>
          </a:prstGeom>
          <a:noFill/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1088422"/>
            <a:r>
              <a:rPr lang="zh-CN" altLang="zh-CN" sz="5867" spc="40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5867" spc="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3" name="TextBox 972"/>
          <p:cNvSpPr txBox="1"/>
          <p:nvPr/>
        </p:nvSpPr>
        <p:spPr>
          <a:xfrm>
            <a:off x="2251851" y="3274220"/>
            <a:ext cx="1287532" cy="420564"/>
          </a:xfrm>
          <a:prstGeom prst="rect">
            <a:avLst/>
          </a:prstGeom>
          <a:noFill/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1088422"/>
            <a:r>
              <a:rPr lang="en-US" altLang="zh-CN" sz="2133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133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74" name="组合 973"/>
          <p:cNvGrpSpPr/>
          <p:nvPr/>
        </p:nvGrpSpPr>
        <p:grpSpPr>
          <a:xfrm>
            <a:off x="5279613" y="1331892"/>
            <a:ext cx="4047251" cy="538513"/>
            <a:chOff x="3818511" y="1084860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75" name="组合 974"/>
            <p:cNvGrpSpPr/>
            <p:nvPr/>
          </p:nvGrpSpPr>
          <p:grpSpPr>
            <a:xfrm>
              <a:off x="3818511" y="108486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78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  <p:sp>
            <p:nvSpPr>
              <p:cNvPr id="979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</p:grpSp>
        <p:sp>
          <p:nvSpPr>
            <p:cNvPr id="976" name="矩形 975"/>
            <p:cNvSpPr/>
            <p:nvPr/>
          </p:nvSpPr>
          <p:spPr>
            <a:xfrm>
              <a:off x="5113128" y="1090141"/>
              <a:ext cx="1988770" cy="442128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422">
                <a:defRPr/>
              </a:pPr>
              <a:r>
                <a:rPr lang="zh-CN" altLang="en-US" sz="2133" kern="100" dirty="0" smtClean="0">
                  <a:cs typeface="+mn-ea"/>
                  <a:sym typeface="+mn-lt"/>
                </a:rPr>
                <a:t>知识回顾</a:t>
              </a:r>
              <a:endParaRPr lang="zh-CN" altLang="zh-CN" sz="2133" kern="100" dirty="0">
                <a:cs typeface="+mn-ea"/>
                <a:sym typeface="+mn-lt"/>
              </a:endParaRPr>
            </a:p>
          </p:txBody>
        </p:sp>
        <p:sp>
          <p:nvSpPr>
            <p:cNvPr id="977" name="文本框 48"/>
            <p:cNvSpPr txBox="1">
              <a:spLocks noChangeArrowheads="1"/>
            </p:cNvSpPr>
            <p:nvPr/>
          </p:nvSpPr>
          <p:spPr bwMode="auto">
            <a:xfrm>
              <a:off x="4429864" y="1138237"/>
              <a:ext cx="501137" cy="3776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8422">
                <a:defRPr/>
              </a:pPr>
              <a:r>
                <a:rPr lang="en-US" altLang="zh-CN" sz="2133" ker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33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0" name="组合 979"/>
          <p:cNvGrpSpPr/>
          <p:nvPr/>
        </p:nvGrpSpPr>
        <p:grpSpPr>
          <a:xfrm>
            <a:off x="5279613" y="2066706"/>
            <a:ext cx="4047251" cy="538511"/>
            <a:chOff x="3818511" y="1744615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81" name="组合 98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84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  <p:sp>
            <p:nvSpPr>
              <p:cNvPr id="985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</p:grpSp>
        <p:sp>
          <p:nvSpPr>
            <p:cNvPr id="982" name="矩形 981"/>
            <p:cNvSpPr/>
            <p:nvPr/>
          </p:nvSpPr>
          <p:spPr>
            <a:xfrm>
              <a:off x="5113128" y="1779662"/>
              <a:ext cx="1988770" cy="442129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422">
                <a:defRPr/>
              </a:pPr>
              <a:r>
                <a:rPr lang="zh-CN" altLang="en-US" sz="2133" kern="100" dirty="0" smtClean="0">
                  <a:cs typeface="+mn-ea"/>
                  <a:sym typeface="+mn-lt"/>
                </a:rPr>
                <a:t>新知探究</a:t>
              </a:r>
              <a:endParaRPr lang="zh-CN" altLang="zh-CN" sz="2133" kern="100" dirty="0">
                <a:cs typeface="+mn-ea"/>
                <a:sym typeface="+mn-lt"/>
              </a:endParaRPr>
            </a:p>
          </p:txBody>
        </p:sp>
        <p:sp>
          <p:nvSpPr>
            <p:cNvPr id="983" name="文本框 48"/>
            <p:cNvSpPr txBox="1">
              <a:spLocks noChangeArrowheads="1"/>
            </p:cNvSpPr>
            <p:nvPr/>
          </p:nvSpPr>
          <p:spPr bwMode="auto">
            <a:xfrm>
              <a:off x="4429864" y="1809115"/>
              <a:ext cx="631582" cy="3776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422">
                <a:defRPr/>
              </a:pPr>
              <a:r>
                <a:rPr lang="en-US" altLang="zh-CN" sz="2133" ker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33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6" name="组合 985"/>
          <p:cNvGrpSpPr/>
          <p:nvPr/>
        </p:nvGrpSpPr>
        <p:grpSpPr>
          <a:xfrm>
            <a:off x="5279613" y="2801528"/>
            <a:ext cx="4187957" cy="538512"/>
            <a:chOff x="3818511" y="2404370"/>
            <a:chExt cx="3760142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87" name="组合 986"/>
            <p:cNvGrpSpPr/>
            <p:nvPr/>
          </p:nvGrpSpPr>
          <p:grpSpPr>
            <a:xfrm>
              <a:off x="3818511" y="240437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90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  <p:sp>
            <p:nvSpPr>
              <p:cNvPr id="991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</p:grpSp>
        <p:sp>
          <p:nvSpPr>
            <p:cNvPr id="988" name="矩形 987"/>
            <p:cNvSpPr/>
            <p:nvPr/>
          </p:nvSpPr>
          <p:spPr>
            <a:xfrm>
              <a:off x="5113126" y="2427734"/>
              <a:ext cx="2465527" cy="442129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422">
                <a:defRPr/>
              </a:pPr>
              <a:r>
                <a:rPr lang="zh-CN" altLang="en-US" sz="2133" kern="100" dirty="0" smtClean="0">
                  <a:cs typeface="+mn-ea"/>
                  <a:sym typeface="+mn-lt"/>
                </a:rPr>
                <a:t>例题分析</a:t>
              </a:r>
              <a:endParaRPr lang="zh-CN" altLang="zh-CN" sz="2133" kern="100" dirty="0">
                <a:cs typeface="+mn-ea"/>
                <a:sym typeface="+mn-lt"/>
              </a:endParaRPr>
            </a:p>
          </p:txBody>
        </p:sp>
        <p:sp>
          <p:nvSpPr>
            <p:cNvPr id="989" name="文本框 48"/>
            <p:cNvSpPr txBox="1">
              <a:spLocks noChangeArrowheads="1"/>
            </p:cNvSpPr>
            <p:nvPr/>
          </p:nvSpPr>
          <p:spPr bwMode="auto">
            <a:xfrm>
              <a:off x="4419031" y="2434862"/>
              <a:ext cx="631582" cy="3776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422">
                <a:defRPr/>
              </a:pPr>
              <a:r>
                <a:rPr lang="en-US" altLang="zh-CN" sz="2133" ker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33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2" name="组合 991"/>
          <p:cNvGrpSpPr/>
          <p:nvPr/>
        </p:nvGrpSpPr>
        <p:grpSpPr>
          <a:xfrm>
            <a:off x="5279613" y="3536349"/>
            <a:ext cx="4047251" cy="540970"/>
            <a:chOff x="3818511" y="3064125"/>
            <a:chExt cx="3633809" cy="485708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93" name="组合 992"/>
            <p:cNvGrpSpPr/>
            <p:nvPr/>
          </p:nvGrpSpPr>
          <p:grpSpPr>
            <a:xfrm>
              <a:off x="3818511" y="306412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96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  <p:sp>
            <p:nvSpPr>
              <p:cNvPr id="997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</p:grpSp>
        <p:sp>
          <p:nvSpPr>
            <p:cNvPr id="994" name="矩形 993"/>
            <p:cNvSpPr/>
            <p:nvPr/>
          </p:nvSpPr>
          <p:spPr>
            <a:xfrm>
              <a:off x="5113128" y="3107704"/>
              <a:ext cx="2051160" cy="442129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422">
                <a:defRPr/>
              </a:pPr>
              <a:r>
                <a:rPr lang="zh-CN" altLang="en-US" sz="2133" kern="100" dirty="0" smtClean="0">
                  <a:cs typeface="+mn-ea"/>
                  <a:sym typeface="+mn-lt"/>
                </a:rPr>
                <a:t>巩固训练</a:t>
              </a:r>
              <a:endParaRPr lang="zh-CN" altLang="zh-CN" sz="2133" kern="100" dirty="0">
                <a:cs typeface="+mn-ea"/>
                <a:sym typeface="+mn-lt"/>
              </a:endParaRPr>
            </a:p>
          </p:txBody>
        </p:sp>
        <p:sp>
          <p:nvSpPr>
            <p:cNvPr id="995" name="文本框 48"/>
            <p:cNvSpPr txBox="1">
              <a:spLocks noChangeArrowheads="1"/>
            </p:cNvSpPr>
            <p:nvPr/>
          </p:nvSpPr>
          <p:spPr bwMode="auto">
            <a:xfrm>
              <a:off x="4416581" y="3102364"/>
              <a:ext cx="609347" cy="3776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422">
                <a:defRPr/>
              </a:pPr>
              <a:r>
                <a:rPr lang="en-US" altLang="zh-CN" sz="2133" ker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33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8" name="组合 997"/>
          <p:cNvGrpSpPr/>
          <p:nvPr/>
        </p:nvGrpSpPr>
        <p:grpSpPr>
          <a:xfrm>
            <a:off x="5279613" y="4271156"/>
            <a:ext cx="4047251" cy="538511"/>
            <a:chOff x="3818511" y="3723878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99" name="组合 998"/>
            <p:cNvGrpSpPr/>
            <p:nvPr/>
          </p:nvGrpSpPr>
          <p:grpSpPr>
            <a:xfrm>
              <a:off x="3818511" y="3723878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1002" name="Freeform 5"/>
              <p:cNvSpPr>
                <a:spLocks noEditPoints="1"/>
              </p:cNvSpPr>
              <p:nvPr/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  <p:sp>
            <p:nvSpPr>
              <p:cNvPr id="1003" name="Freeform 6"/>
              <p:cNvSpPr/>
              <p:nvPr/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088422">
                  <a:defRPr/>
                </a:pPr>
                <a:endParaRPr lang="zh-CN" altLang="en-US" sz="2133" kern="0">
                  <a:cs typeface="+mn-ea"/>
                  <a:sym typeface="+mn-lt"/>
                </a:endParaRPr>
              </a:p>
            </p:txBody>
          </p:sp>
        </p:grpSp>
        <p:sp>
          <p:nvSpPr>
            <p:cNvPr id="1000" name="矩形 999"/>
            <p:cNvSpPr/>
            <p:nvPr/>
          </p:nvSpPr>
          <p:spPr>
            <a:xfrm>
              <a:off x="5113128" y="3755776"/>
              <a:ext cx="2051062" cy="442130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422">
                <a:defRPr/>
              </a:pPr>
              <a:r>
                <a:rPr lang="zh-CN" altLang="en-US" sz="2133" kern="100" dirty="0" smtClean="0">
                  <a:cs typeface="+mn-ea"/>
                  <a:sym typeface="+mn-lt"/>
                </a:rPr>
                <a:t>课堂小结</a:t>
              </a:r>
              <a:endParaRPr lang="zh-CN" altLang="zh-CN" sz="2133" kern="100" dirty="0">
                <a:cs typeface="+mn-ea"/>
                <a:sym typeface="+mn-lt"/>
              </a:endParaRPr>
            </a:p>
          </p:txBody>
        </p:sp>
        <p:sp>
          <p:nvSpPr>
            <p:cNvPr id="1001" name="文本框 48"/>
            <p:cNvSpPr txBox="1">
              <a:spLocks noChangeArrowheads="1"/>
            </p:cNvSpPr>
            <p:nvPr/>
          </p:nvSpPr>
          <p:spPr bwMode="auto">
            <a:xfrm>
              <a:off x="4428326" y="3778582"/>
              <a:ext cx="631582" cy="3776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422">
                <a:defRPr/>
              </a:pPr>
              <a:r>
                <a:rPr lang="en-US" altLang="zh-CN" sz="2133" ker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33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4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6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" grpId="0" animBg="1"/>
      <p:bldP spid="957" grpId="0" animBg="1"/>
      <p:bldP spid="958" grpId="0" animBg="1"/>
      <p:bldP spid="959" grpId="0" animBg="1"/>
      <p:bldP spid="960" grpId="0" animBg="1"/>
      <p:bldP spid="961" grpId="0" animBg="1"/>
      <p:bldP spid="962" grpId="0" animBg="1"/>
      <p:bldP spid="963" grpId="0" animBg="1"/>
      <p:bldP spid="964" grpId="0" animBg="1"/>
      <p:bldP spid="965" grpId="0" animBg="1"/>
      <p:bldP spid="966" grpId="0" animBg="1"/>
      <p:bldP spid="967" grpId="0" animBg="1"/>
      <p:bldP spid="968" grpId="0" animBg="1"/>
      <p:bldP spid="969" grpId="0" animBg="1"/>
      <p:bldP spid="970" grpId="0" animBg="1"/>
      <p:bldP spid="971" grpId="0" animBg="1"/>
      <p:bldP spid="972" grpId="0"/>
      <p:bldP spid="9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931044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1" name="矩形 1"/>
          <p:cNvSpPr>
            <a:spLocks noChangeArrowheads="1"/>
          </p:cNvSpPr>
          <p:nvPr/>
        </p:nvSpPr>
        <p:spPr bwMode="auto">
          <a:xfrm>
            <a:off x="1714881" y="846413"/>
            <a:ext cx="2140834" cy="741118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706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22" name="文本框 7"/>
          <p:cNvSpPr txBox="1">
            <a:spLocks noChangeArrowheads="1"/>
          </p:cNvSpPr>
          <p:nvPr/>
        </p:nvSpPr>
        <p:spPr bwMode="auto">
          <a:xfrm>
            <a:off x="1867622" y="994546"/>
            <a:ext cx="1950976" cy="4424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75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课堂小结</a:t>
            </a:r>
            <a:endParaRPr lang="zh-CN" altLang="en-US" sz="227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23" name="燕尾形 9"/>
          <p:cNvSpPr>
            <a:spLocks noChangeArrowheads="1"/>
          </p:cNvSpPr>
          <p:nvPr/>
        </p:nvSpPr>
        <p:spPr bwMode="auto">
          <a:xfrm>
            <a:off x="799196" y="867043"/>
            <a:ext cx="474505" cy="7141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1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706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24" name="燕尾形 9"/>
          <p:cNvSpPr>
            <a:spLocks noChangeArrowheads="1"/>
          </p:cNvSpPr>
          <p:nvPr/>
        </p:nvSpPr>
        <p:spPr bwMode="auto">
          <a:xfrm>
            <a:off x="1192765" y="867043"/>
            <a:ext cx="474505" cy="7141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175" algn="ctr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sz="1706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25" name="燕尾形 9"/>
          <p:cNvSpPr>
            <a:spLocks noChangeArrowheads="1"/>
          </p:cNvSpPr>
          <p:nvPr/>
        </p:nvSpPr>
        <p:spPr bwMode="auto">
          <a:xfrm rot="10800000">
            <a:off x="3928716" y="867043"/>
            <a:ext cx="474505" cy="7141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175" algn="ctr">
            <a:noFill/>
            <a:miter lim="800000"/>
          </a:ln>
          <a:effectLst/>
        </p:spPr>
        <p:txBody>
          <a:bodyPr rot="10800000" anchor="ctr"/>
          <a:lstStyle/>
          <a:p>
            <a:pPr algn="ctr"/>
            <a:endParaRPr lang="zh-CN" altLang="en-US" sz="1706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26" name="燕尾形 9"/>
          <p:cNvSpPr>
            <a:spLocks noChangeArrowheads="1"/>
          </p:cNvSpPr>
          <p:nvPr/>
        </p:nvSpPr>
        <p:spPr bwMode="auto">
          <a:xfrm rot="10800000">
            <a:off x="4288960" y="867043"/>
            <a:ext cx="474506" cy="714140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175" algn="ctr">
            <a:noFill/>
            <a:miter lim="800000"/>
          </a:ln>
          <a:effectLst/>
        </p:spPr>
        <p:txBody>
          <a:bodyPr rot="10800000" anchor="ctr"/>
          <a:lstStyle/>
          <a:p>
            <a:pPr algn="ctr"/>
            <a:endParaRPr lang="zh-CN" altLang="en-US" sz="1706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1329697" y="4797661"/>
            <a:ext cx="1019079" cy="1019310"/>
            <a:chOff x="3832873" y="2297208"/>
            <a:chExt cx="1516550" cy="151655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5" name="同心圆 1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495">
                  <a:defRPr/>
                </a:pPr>
                <a:endParaRPr lang="zh-CN" altLang="en-US" sz="2399" kern="0">
                  <a:solidFill>
                    <a:sysClr val="windowText" lastClr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495">
                  <a:defRPr/>
                </a:pPr>
                <a:endParaRPr lang="zh-CN" altLang="en-US" sz="2399" kern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9697" y="3440943"/>
            <a:ext cx="1019079" cy="1019310"/>
            <a:chOff x="3832873" y="2297208"/>
            <a:chExt cx="1516550" cy="1516550"/>
          </a:xfrm>
        </p:grpSpPr>
        <p:grpSp>
          <p:nvGrpSpPr>
            <p:cNvPr id="138" name="组合 137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0" name="同心圆 1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495">
                  <a:defRPr/>
                </a:pPr>
                <a:endParaRPr lang="zh-CN" altLang="en-US" sz="2399" kern="0">
                  <a:solidFill>
                    <a:sysClr val="windowText" lastClr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495">
                  <a:defRPr/>
                </a:pPr>
                <a:endParaRPr lang="zh-CN" altLang="en-US" sz="2399" kern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139" name="椭圆 138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329697" y="2087540"/>
            <a:ext cx="1019079" cy="1019310"/>
            <a:chOff x="3832873" y="2297208"/>
            <a:chExt cx="1516550" cy="1516550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5" name="同心圆 1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495">
                  <a:defRPr/>
                </a:pPr>
                <a:endParaRPr lang="zh-CN" altLang="en-US" sz="2399" kern="0">
                  <a:solidFill>
                    <a:sysClr val="windowText" lastClr="00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495">
                  <a:defRPr/>
                </a:pPr>
                <a:endParaRPr lang="zh-CN" altLang="en-US" sz="2399" kern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144" name="椭圆 143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</p:grpSp>
      <p:grpSp>
        <p:nvGrpSpPr>
          <p:cNvPr id="147" name="Group 34"/>
          <p:cNvGrpSpPr/>
          <p:nvPr/>
        </p:nvGrpSpPr>
        <p:grpSpPr>
          <a:xfrm>
            <a:off x="1639702" y="2434789"/>
            <a:ext cx="399072" cy="324809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48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endParaRPr 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endParaRPr 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  <p:sp>
          <p:nvSpPr>
            <p:cNvPr id="150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endParaRPr 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</p:grpSp>
      <p:sp>
        <p:nvSpPr>
          <p:cNvPr id="151" name="Freeform 20"/>
          <p:cNvSpPr>
            <a:spLocks noEditPoints="1"/>
          </p:cNvSpPr>
          <p:nvPr/>
        </p:nvSpPr>
        <p:spPr bwMode="auto">
          <a:xfrm>
            <a:off x="1640434" y="3803455"/>
            <a:ext cx="397607" cy="27025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50" tIns="60925" rIns="121850" bIns="60925" numCol="1" anchor="t" anchorCtr="0" compatLnSpc="1">
            <a:prstTxWarp prst="textNoShape">
              <a:avLst/>
            </a:prstTxWarp>
          </a:bodyPr>
          <a:lstStyle/>
          <a:p>
            <a:endParaRPr lang="en-US" sz="1706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grpSp>
        <p:nvGrpSpPr>
          <p:cNvPr id="152" name="Group 20"/>
          <p:cNvGrpSpPr/>
          <p:nvPr/>
        </p:nvGrpSpPr>
        <p:grpSpPr>
          <a:xfrm>
            <a:off x="1633094" y="5142964"/>
            <a:ext cx="412290" cy="285633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153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endParaRPr 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  <p:sp>
          <p:nvSpPr>
            <p:cNvPr id="154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0" tIns="45705" rIns="91410" bIns="45705" numCol="1" anchor="t" anchorCtr="0" compatLnSpc="1">
              <a:prstTxWarp prst="textNoShape">
                <a:avLst/>
              </a:prstTxWarp>
            </a:bodyPr>
            <a:lstStyle/>
            <a:p>
              <a:endParaRPr lang="en-US" sz="1706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endParaRPr>
            </a:p>
          </p:txBody>
        </p:sp>
      </p:grpSp>
      <p:sp>
        <p:nvSpPr>
          <p:cNvPr id="167" name="TextBox 153"/>
          <p:cNvSpPr txBox="1"/>
          <p:nvPr/>
        </p:nvSpPr>
        <p:spPr>
          <a:xfrm>
            <a:off x="2409033" y="2137742"/>
            <a:ext cx="1970860" cy="383937"/>
          </a:xfrm>
          <a:prstGeom prst="rect">
            <a:avLst/>
          </a:prstGeom>
          <a:noFill/>
        </p:spPr>
        <p:txBody>
          <a:bodyPr wrap="square" lIns="91375" tIns="45687" rIns="91375" bIns="45687" rtlCol="0">
            <a:spAutoFit/>
          </a:bodyPr>
          <a:lstStyle/>
          <a:p>
            <a:pPr>
              <a:defRPr/>
            </a:pPr>
            <a:r>
              <a:rPr lang="zh-CN" altLang="en-US" sz="1895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等差数列的定义</a:t>
            </a:r>
            <a:endParaRPr lang="zh-CN" altLang="en-US" sz="189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69" name="TextBox 155"/>
          <p:cNvSpPr txBox="1"/>
          <p:nvPr/>
        </p:nvSpPr>
        <p:spPr>
          <a:xfrm>
            <a:off x="2409032" y="3555902"/>
            <a:ext cx="2684635" cy="383885"/>
          </a:xfrm>
          <a:prstGeom prst="rect">
            <a:avLst/>
          </a:prstGeom>
          <a:noFill/>
        </p:spPr>
        <p:txBody>
          <a:bodyPr wrap="square" lIns="91375" tIns="45687" rIns="91375" bIns="45687" rtlCol="0">
            <a:spAutoFit/>
          </a:bodyPr>
          <a:lstStyle/>
          <a:p>
            <a:pPr>
              <a:defRPr/>
            </a:pPr>
            <a:r>
              <a:rPr lang="zh-CN" altLang="en-US" sz="1895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等差数列的通项公式</a:t>
            </a:r>
            <a:endParaRPr lang="zh-CN" altLang="en-US" sz="189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56"/>
              <p:cNvSpPr txBox="1"/>
              <p:nvPr/>
            </p:nvSpPr>
            <p:spPr>
              <a:xfrm>
                <a:off x="2348776" y="3938580"/>
                <a:ext cx="3143327" cy="572398"/>
              </a:xfrm>
              <a:prstGeom prst="rect">
                <a:avLst/>
              </a:prstGeom>
              <a:noFill/>
            </p:spPr>
            <p:txBody>
              <a:bodyPr wrap="square" lIns="91375" tIns="45687" rIns="91375" bIns="45687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altLang="zh-CN" sz="2400" dirty="0"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170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76" y="3938580"/>
                <a:ext cx="3143327" cy="5723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TextBox 157"/>
          <p:cNvSpPr txBox="1"/>
          <p:nvPr/>
        </p:nvSpPr>
        <p:spPr>
          <a:xfrm>
            <a:off x="2409033" y="4859391"/>
            <a:ext cx="1970860" cy="383937"/>
          </a:xfrm>
          <a:prstGeom prst="rect">
            <a:avLst/>
          </a:prstGeom>
          <a:noFill/>
        </p:spPr>
        <p:txBody>
          <a:bodyPr wrap="square" lIns="91375" tIns="45687" rIns="91375" bIns="45687" rtlCol="0">
            <a:spAutoFit/>
          </a:bodyPr>
          <a:lstStyle/>
          <a:p>
            <a:pPr>
              <a:defRPr/>
            </a:pPr>
            <a:r>
              <a:rPr lang="zh-CN" altLang="en-US" sz="1895" dirty="0" smtClean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题型与解法</a:t>
            </a:r>
            <a:endParaRPr lang="zh-CN" altLang="en-US" sz="189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72" name="TextBox 158"/>
          <p:cNvSpPr txBox="1"/>
          <p:nvPr/>
        </p:nvSpPr>
        <p:spPr>
          <a:xfrm>
            <a:off x="2399273" y="5207810"/>
            <a:ext cx="3666675" cy="1172562"/>
          </a:xfrm>
          <a:prstGeom prst="rect">
            <a:avLst/>
          </a:prstGeom>
          <a:noFill/>
        </p:spPr>
        <p:txBody>
          <a:bodyPr wrap="square" lIns="91375" tIns="45687" rIns="91375" bIns="4568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Impact" panose="020B0806030902050204" pitchFamily="34" charset="0"/>
              </a:rPr>
              <a:t>知三求一</a:t>
            </a:r>
            <a:endParaRPr lang="en-US" altLang="zh-CN" dirty="0" smtClean="0"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Impact" panose="020B080603090205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Impact" panose="020B0806030902050204" pitchFamily="34" charset="0"/>
              </a:rPr>
              <a:t>将构成等差数列的三个数设为</a:t>
            </a:r>
            <a:r>
              <a:rPr lang="en-US" altLang="zh-CN" i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a-d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，</a:t>
            </a:r>
            <a:r>
              <a:rPr lang="en-US" altLang="zh-CN" i="1" dirty="0" err="1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Impact" panose="020B0806030902050204" pitchFamily="34" charset="0"/>
              </a:rPr>
              <a:t>a+d</a:t>
            </a:r>
            <a:r>
              <a:rPr lang="zh-CN" altLang="en-US" dirty="0"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Impact" panose="020B0806030902050204" pitchFamily="34" charset="0"/>
              </a:rPr>
              <a:t>，是经常使用的</a:t>
            </a:r>
            <a:r>
              <a:rPr lang="zh-CN" altLang="en-US" dirty="0" smtClean="0"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Impact" panose="020B0806030902050204" pitchFamily="34" charset="0"/>
              </a:rPr>
              <a:t>方法</a:t>
            </a:r>
            <a:endParaRPr lang="zh-CN" altLang="en-US" dirty="0"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6203852" y="1941342"/>
            <a:ext cx="5289453" cy="39811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文本框 175"/>
          <p:cNvSpPr txBox="1"/>
          <p:nvPr/>
        </p:nvSpPr>
        <p:spPr>
          <a:xfrm>
            <a:off x="6917626" y="2796436"/>
            <a:ext cx="4367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通过今天的学习，你了解等差数列的定义与通项公式了吗？假如你是一位数学老师，你会如何设计题目呢？</a:t>
            </a:r>
            <a:endParaRPr lang="zh-CN" altLang="en-US" sz="24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56"/>
              <p:cNvSpPr txBox="1"/>
              <p:nvPr/>
            </p:nvSpPr>
            <p:spPr>
              <a:xfrm>
                <a:off x="2436483" y="2499492"/>
                <a:ext cx="2810574" cy="572398"/>
              </a:xfrm>
              <a:prstGeom prst="rect">
                <a:avLst/>
              </a:prstGeom>
              <a:noFill/>
            </p:spPr>
            <p:txBody>
              <a:bodyPr wrap="square" lIns="91375" tIns="45687" rIns="91375" bIns="45687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altLang="zh-CN" sz="2400" dirty="0">
                  <a:latin typeface="Impact" panose="020B0806030902050204" pitchFamily="34" charset="0"/>
                  <a:ea typeface="微软雅黑" panose="020B0503020204020204" pitchFamily="34" charset="-122"/>
                  <a:cs typeface="+mn-ea"/>
                  <a:sym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46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483" y="2499492"/>
                <a:ext cx="2810574" cy="5723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21" grpId="0" animBg="1"/>
      <p:bldP spid="122" grpId="0"/>
      <p:bldP spid="123" grpId="0" animBg="1"/>
      <p:bldP spid="124" grpId="0" animBg="1"/>
      <p:bldP spid="125" grpId="0" animBg="1"/>
      <p:bldP spid="126" grpId="0" animBg="1"/>
      <p:bldP spid="151" grpId="0" animBg="1"/>
      <p:bldP spid="167" grpId="0"/>
      <p:bldP spid="169" grpId="0"/>
      <p:bldP spid="170" grpId="0"/>
      <p:bldP spid="171" grpId="0"/>
      <p:bldP spid="172" grpId="0"/>
      <p:bldP spid="10" grpId="0" animBg="1"/>
      <p:bldP spid="176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9019" y="1186750"/>
            <a:ext cx="1594029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作业布置</a:t>
            </a:r>
            <a:endParaRPr lang="zh-CN" altLang="en-US" sz="24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9511" y="2778270"/>
            <a:ext cx="5666704" cy="130317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31000">
                <a:srgbClr val="D6DCE5"/>
              </a:gs>
              <a:gs pos="6200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2800" dirty="0"/>
              <a:t>《</a:t>
            </a:r>
            <a:r>
              <a:rPr lang="zh-CN" altLang="en-US" sz="2800" dirty="0"/>
              <a:t>学习与训练</a:t>
            </a:r>
            <a:r>
              <a:rPr lang="en-US" altLang="zh-CN" sz="2800" dirty="0"/>
              <a:t>》</a:t>
            </a:r>
            <a:r>
              <a:rPr lang="zh-CN" altLang="en-US" sz="2800" dirty="0"/>
              <a:t>第</a:t>
            </a:r>
            <a:r>
              <a:rPr lang="en-US" altLang="zh-CN" sz="2800" dirty="0"/>
              <a:t>7~9</a:t>
            </a:r>
            <a:r>
              <a:rPr lang="zh-CN" altLang="en-US" sz="2800" dirty="0"/>
              <a:t>页</a:t>
            </a:r>
            <a:endParaRPr lang="en-US" altLang="zh-CN" sz="2800" dirty="0"/>
          </a:p>
          <a:p>
            <a:pPr algn="ctr">
              <a:lnSpc>
                <a:spcPct val="150000"/>
              </a:lnSpc>
            </a:pPr>
            <a:r>
              <a:rPr lang="zh-CN" altLang="en-US" sz="2800" dirty="0"/>
              <a:t>训练题</a:t>
            </a:r>
            <a:r>
              <a:rPr lang="en-US" altLang="zh-CN" sz="2800" dirty="0"/>
              <a:t>6.2.2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581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3695700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3091722" y="2281665"/>
            <a:ext cx="6670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zh-CN" altLang="en-US" sz="7200" b="1" kern="0" dirty="0" smtClean="0">
                <a:solidFill>
                  <a:srgbClr val="0F6FC6"/>
                </a:solidFill>
                <a:cs typeface="+mn-ea"/>
                <a:sym typeface="+mn-lt"/>
              </a:rPr>
              <a:t>谢谢您的聆听！</a:t>
            </a:r>
            <a:endParaRPr lang="zh-CN" altLang="en-US" sz="7200" b="1" kern="0" dirty="0">
              <a:solidFill>
                <a:srgbClr val="0F6FC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8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438401" y="3541568"/>
            <a:ext cx="6812280" cy="1548592"/>
          </a:xfrm>
        </p:spPr>
        <p:txBody>
          <a:bodyPr/>
          <a:lstStyle/>
          <a:p>
            <a:r>
              <a:rPr lang="zh-CN" altLang="en-US" sz="7200" dirty="0" smtClean="0">
                <a:cs typeface="+mn-ea"/>
                <a:sym typeface="+mn-lt"/>
              </a:rPr>
              <a:t>知识回顾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2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87530" y="1186703"/>
            <a:ext cx="1304508" cy="1690245"/>
            <a:chOff x="3295850" y="1895995"/>
            <a:chExt cx="3725149" cy="4660916"/>
          </a:xfrm>
        </p:grpSpPr>
        <p:sp>
          <p:nvSpPr>
            <p:cNvPr id="3" name="圆角矩形 2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10800000">
              <a:off x="3589407" y="2523401"/>
              <a:ext cx="2056649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0070C0"/>
              </a:soli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1113" y="1557710"/>
            <a:ext cx="407883" cy="396219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8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9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0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1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2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3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4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5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081128" y="1492645"/>
            <a:ext cx="383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cs typeface="+mn-ea"/>
                <a:sym typeface="+mn-lt"/>
              </a:rPr>
              <a:t>等差数列的定义</a:t>
            </a:r>
            <a:endParaRPr lang="zh-CN" altLang="en-US" sz="36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81127" y="2197831"/>
            <a:ext cx="8739273" cy="2031325"/>
          </a:xfrm>
          <a:prstGeom prst="rect">
            <a:avLst/>
          </a:prstGeom>
          <a:gradFill>
            <a:gsLst>
              <a:gs pos="36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D8D8D8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如果一个数列从第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项开始，每一项与它前一项的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差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都等于同一个常数，那么，这个数列叫做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等差数列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．这个常数叫做等差数列的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公差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，一般用字母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d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lt"/>
              </a:rPr>
              <a:t>表示．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2081127" y="4366657"/>
                <a:ext cx="8426294" cy="2031325"/>
              </a:xfrm>
              <a:prstGeom prst="rect">
                <a:avLst/>
              </a:prstGeom>
              <a:gradFill>
                <a:gsLst>
                  <a:gs pos="36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由定义知，若数列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an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}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等差数列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公差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800" dirty="0" smtClean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，即</a:t>
                </a:r>
                <a:endParaRPr lang="en-US" altLang="zh-CN" sz="2800" dirty="0" smtClean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n+</a:t>
                </a:r>
                <a:r>
                  <a:rPr lang="en-US" altLang="zh-CN" sz="28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+d  </a:t>
                </a:r>
                <a:r>
                  <a:rPr lang="en-US" altLang="zh-CN" sz="2800" i="1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US" altLang="zh-CN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)              (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6.1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dirty="0"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27" y="4366657"/>
                <a:ext cx="8426294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1446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126372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线形标注 1 18"/>
          <p:cNvSpPr/>
          <p:nvPr/>
        </p:nvSpPr>
        <p:spPr>
          <a:xfrm rot="10800000" flipH="1" flipV="1">
            <a:off x="6794579" y="5086611"/>
            <a:ext cx="2221967" cy="633046"/>
          </a:xfrm>
          <a:prstGeom prst="borderCallout1">
            <a:avLst>
              <a:gd name="adj1" fmla="val 18750"/>
              <a:gd name="adj2" fmla="val -8333"/>
              <a:gd name="adj3" fmla="val 120833"/>
              <a:gd name="adj4" fmla="val -431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069017" y="5153714"/>
            <a:ext cx="169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递</a:t>
            </a:r>
            <a:r>
              <a:rPr lang="zh-CN" altLang="en-US" sz="2800" dirty="0" smtClean="0">
                <a:solidFill>
                  <a:schemeClr val="bg1"/>
                </a:solidFill>
              </a:rPr>
              <a:t>推公式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5" grpId="0" animBg="1"/>
      <p:bldP spid="26" grpId="0" animBg="1"/>
      <p:bldP spid="20" grpId="0"/>
      <p:bldP spid="21" grpId="0"/>
      <p:bldP spid="22" grpId="0"/>
      <p:bldP spid="23" grpId="0"/>
      <p:bldP spid="24" grpId="0"/>
      <p:bldP spid="19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4381" y="914190"/>
            <a:ext cx="161904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基础自测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0859" y="1518571"/>
            <a:ext cx="8785455" cy="2308324"/>
          </a:xfrm>
          <a:prstGeom prst="rect">
            <a:avLst/>
          </a:prstGeom>
          <a:gradFill>
            <a:gsLst>
              <a:gs pos="36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D8D8D8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下列数列中是等差数列的是（      ）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A.1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……                   B.2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-2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-2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C.11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……         D.2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写出数列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的第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项与第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4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3933" y="1518571"/>
            <a:ext cx="36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374999" y="3901463"/>
                <a:ext cx="5092754" cy="2862322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7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2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  <a:cs typeface="Times New Roman" panose="02020603050405020304" pitchFamily="18" charset="0"/>
                  </a:rPr>
                  <a:t>解：由于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sz="2000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，</a:t>
                </a:r>
                <a:r>
                  <a:rPr lang="zh-CN" altLang="en-US" sz="2000" b="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所以</a:t>
                </a:r>
                <a:endParaRPr lang="en-US" altLang="zh-CN" sz="2000" b="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=7+3=10</m:t>
                      </m:r>
                    </m:oMath>
                  </m:oMathPara>
                </a14:m>
                <a:endParaRPr lang="en-US" altLang="zh-CN" sz="2000" b="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=10+3=13</m:t>
                      </m:r>
                    </m:oMath>
                  </m:oMathPara>
                </a14:m>
                <a:endParaRPr lang="en-US" altLang="zh-CN" sz="2000" b="0" i="1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=13+3=16</m:t>
                      </m:r>
                    </m:oMath>
                  </m:oMathPara>
                </a14:m>
                <a:endParaRPr lang="en-US" altLang="zh-CN" sz="2000" i="1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=16+3=19</m:t>
                      </m:r>
                    </m:oMath>
                  </m:oMathPara>
                </a14:m>
                <a:endParaRPr lang="en-US" altLang="zh-CN" sz="2000" b="0" i="1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=10+3=22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99" y="3901463"/>
                <a:ext cx="5092754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1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75" t="2191" r="27916" b="7381"/>
          <a:stretch/>
        </p:blipFill>
        <p:spPr>
          <a:xfrm flipH="1">
            <a:off x="6579722" y="3923296"/>
            <a:ext cx="2168038" cy="2917020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7666829" y="2164902"/>
            <a:ext cx="2720008" cy="2057400"/>
          </a:xfrm>
          <a:prstGeom prst="cloudCallout">
            <a:avLst>
              <a:gd name="adj1" fmla="val -57812"/>
              <a:gd name="adj2" fmla="val 4842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93820" y="4507324"/>
            <a:ext cx="5251175" cy="2308324"/>
          </a:xfrm>
          <a:prstGeom prst="rect">
            <a:avLst/>
          </a:prstGeom>
          <a:gradFill>
            <a:gsLst>
              <a:gs pos="36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显然，依照</a:t>
            </a:r>
            <a:r>
              <a:rPr lang="zh-CN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公式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(6.1)</a:t>
            </a:r>
            <a:r>
              <a:rPr lang="zh-CN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写出</a:t>
            </a:r>
            <a:r>
              <a:rPr lang="zh-CN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数列的第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100</a:t>
            </a:r>
            <a:r>
              <a:rPr lang="zh-CN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项</a:t>
            </a:r>
            <a:r>
              <a:rPr lang="en-US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zh-CN" altLang="zh-CN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是比较麻烦的，如果求出数列的通项公式，就可以方便地直接求出数列的第</a:t>
            </a:r>
            <a:r>
              <a:rPr lang="en-US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100</a:t>
            </a:r>
            <a:r>
              <a:rPr lang="zh-CN" altLang="zh-CN" sz="2400" dirty="0" smtClean="0">
                <a:latin typeface="新宋体" panose="02010609030101010101" pitchFamily="49" charset="-122"/>
                <a:ea typeface="新宋体" panose="02010609030101010101" pitchFamily="49" charset="-122"/>
              </a:rPr>
              <a:t>项．</a:t>
            </a:r>
            <a:endParaRPr lang="zh-CN" altLang="zh-CN" sz="24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30669" y="2316439"/>
            <a:ext cx="2425134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你能很快地</a:t>
            </a:r>
            <a:r>
              <a:rPr lang="zh-CN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写出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数列的第</a:t>
            </a:r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</a:t>
            </a:r>
            <a:r>
              <a:rPr lang="zh-CN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吗</a:t>
            </a:r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zh-CN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132468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85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98049" y="3541568"/>
            <a:ext cx="6549745" cy="1494456"/>
          </a:xfrm>
        </p:spPr>
        <p:txBody>
          <a:bodyPr/>
          <a:lstStyle/>
          <a:p>
            <a:r>
              <a:rPr lang="zh-CN" altLang="en-US" sz="7200" dirty="0" smtClean="0">
                <a:cs typeface="+mn-ea"/>
                <a:sym typeface="+mn-lt"/>
              </a:rPr>
              <a:t>新知探究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7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884667" y="1274718"/>
                <a:ext cx="8132861" cy="738664"/>
              </a:xfrm>
              <a:prstGeom prst="rect">
                <a:avLst/>
              </a:prstGeom>
              <a:gradFill>
                <a:gsLst>
                  <a:gs pos="36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设等差数列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{</m:t>
                    </m:r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}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的首项为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，公差为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𝑑</m:t>
                    </m:r>
                  </m:oMath>
                </a14:m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，则</a:t>
                </a:r>
                <a:endParaRPr lang="en-US" altLang="zh-CN" sz="2800" dirty="0" smtClean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67" y="1274718"/>
                <a:ext cx="8132861" cy="738664"/>
              </a:xfrm>
              <a:prstGeom prst="rect">
                <a:avLst/>
              </a:prstGeom>
              <a:blipFill rotWithShape="0">
                <a:blip r:embed="rId2"/>
                <a:stretch>
                  <a:fillRect l="-1499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886397" y="4859501"/>
                <a:ext cx="8131131" cy="1299779"/>
              </a:xfrm>
              <a:prstGeom prst="rect">
                <a:avLst/>
              </a:prstGeom>
              <a:gradFill>
                <a:gsLst>
                  <a:gs pos="36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以此类推，通过观察可以得到等差数列的通项公式</a:t>
                </a:r>
                <a:endParaRPr lang="en-US" altLang="zh-CN" sz="2800" dirty="0" smtClean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𝒏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+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𝒏</m:t>
                        </m:r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𝒅</m:t>
                    </m:r>
                  </m:oMath>
                </a14:m>
                <a:r>
                  <a:rPr lang="en-US" altLang="zh-CN" sz="2800" b="1" dirty="0" smtClean="0">
                    <a:solidFill>
                      <a:srgbClr val="0070C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 </a:t>
                </a:r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𝑛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dirty="0" smtClean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)(6.2)</a:t>
                </a:r>
                <a:endParaRPr lang="en-US" altLang="zh-CN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97" y="4859501"/>
                <a:ext cx="8131131" cy="1299779"/>
              </a:xfrm>
              <a:prstGeom prst="rect">
                <a:avLst/>
              </a:prstGeom>
              <a:blipFill rotWithShape="0">
                <a:blip r:embed="rId3"/>
                <a:stretch>
                  <a:fillRect l="-1499" r="-75"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边形 6"/>
          <p:cNvSpPr/>
          <p:nvPr/>
        </p:nvSpPr>
        <p:spPr>
          <a:xfrm>
            <a:off x="336684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84667" y="2743330"/>
                <a:ext cx="8132861" cy="738664"/>
              </a:xfrm>
              <a:prstGeom prst="rect">
                <a:avLst/>
              </a:prstGeom>
              <a:gradFill>
                <a:gsLst>
                  <a:gs pos="36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3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+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𝑑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+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𝑑</m:t>
                        </m:r>
                      </m:e>
                    </m:d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+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𝑑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+2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𝑑</m:t>
                    </m:r>
                  </m:oMath>
                </a14:m>
                <a:r>
                  <a:rPr lang="zh-CN" altLang="en-US" sz="2800" dirty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</a:t>
                </a:r>
                <a:endParaRPr lang="en-US" altLang="zh-CN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67" y="2743330"/>
                <a:ext cx="8132861" cy="738664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884667" y="3472129"/>
                <a:ext cx="8132861" cy="1384995"/>
              </a:xfrm>
              <a:prstGeom prst="rect">
                <a:avLst/>
              </a:prstGeom>
              <a:gradFill>
                <a:gsLst>
                  <a:gs pos="36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4</m:t>
                          </m:r>
                        </m:sub>
                      </m:sSub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3</m:t>
                          </m:r>
                        </m:sub>
                      </m:sSub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+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𝑑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800">
                              <a:latin typeface="新宋体" panose="02010609030101010101" pitchFamily="49" charset="-122"/>
                              <a:ea typeface="新宋体" panose="02010609030101010101" pitchFamily="49" charset="-122"/>
                            </a:rPr>
                            <m:t>(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+2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𝑑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)+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𝑑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  <a:ea typeface="新宋体" panose="02010609030101010101" pitchFamily="49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+3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𝑑</m:t>
                      </m:r>
                      <m:r>
                        <a:rPr lang="zh-CN" altLang="en-US" sz="2800">
                          <a:latin typeface="Cambria Math" panose="02040503050406030204" pitchFamily="18" charset="0"/>
                          <a:ea typeface="新宋体" panose="02010609030101010101" pitchFamily="49" charset="-122"/>
                        </a:rPr>
                        <m:t>，</m:t>
                      </m:r>
                    </m:oMath>
                  </m:oMathPara>
                </a14:m>
                <a:endParaRPr lang="en-US" altLang="zh-CN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800" dirty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……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67" y="3472129"/>
                <a:ext cx="8132861" cy="1384995"/>
              </a:xfrm>
              <a:prstGeom prst="rect">
                <a:avLst/>
              </a:prstGeom>
              <a:blipFill rotWithShape="0">
                <a:blip r:embed="rId5"/>
                <a:stretch>
                  <a:fillRect b="-4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886395" y="2005182"/>
                <a:ext cx="8131133" cy="738664"/>
              </a:xfrm>
              <a:prstGeom prst="rect">
                <a:avLst/>
              </a:prstGeom>
              <a:gradFill>
                <a:gsLst>
                  <a:gs pos="360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𝑎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  <a:ea typeface="新宋体" panose="0201060903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+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新宋体" panose="02010609030101010101" pitchFamily="49" charset="-122"/>
                      </a:rPr>
                      <m:t>𝑑</m:t>
                    </m:r>
                  </m:oMath>
                </a14:m>
                <a:r>
                  <a:rPr lang="zh-CN" altLang="en-US" sz="2800" dirty="0"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</a:t>
                </a:r>
                <a:endParaRPr lang="en-US" altLang="zh-CN" sz="2800" dirty="0"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95" y="2005182"/>
                <a:ext cx="8131133" cy="738664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49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87530" y="1186703"/>
            <a:ext cx="1304508" cy="1690245"/>
            <a:chOff x="3295850" y="1895995"/>
            <a:chExt cx="3725149" cy="4660916"/>
          </a:xfrm>
        </p:grpSpPr>
        <p:sp>
          <p:nvSpPr>
            <p:cNvPr id="3" name="圆角矩形 2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10800000">
              <a:off x="3589407" y="2523401"/>
              <a:ext cx="2056649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0070C0"/>
              </a:soli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1113" y="1557710"/>
            <a:ext cx="407883" cy="396219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8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9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0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1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2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3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4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  <p:sp>
          <p:nvSpPr>
            <p:cNvPr id="15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081128" y="1492645"/>
            <a:ext cx="497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cs typeface="+mn-ea"/>
                <a:sym typeface="+mn-lt"/>
              </a:rPr>
              <a:t>等差数列的通项公式</a:t>
            </a:r>
            <a:endParaRPr lang="zh-CN" altLang="en-US" sz="36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aphicFrame>
        <p:nvGraphicFramePr>
          <p:cNvPr id="17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51338"/>
              </p:ext>
            </p:extLst>
          </p:nvPr>
        </p:nvGraphicFramePr>
        <p:xfrm>
          <a:off x="2145029" y="3103738"/>
          <a:ext cx="7236962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3" imgW="1002960" imgH="215640" progId="Equation.DSMT4">
                  <p:embed/>
                </p:oleObj>
              </mc:Choice>
              <mc:Fallback>
                <p:oleObj name="Equation" r:id="rId3" imgW="1002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029" y="3103738"/>
                        <a:ext cx="7236962" cy="163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2265529" y="3608388"/>
            <a:ext cx="921648" cy="884506"/>
          </a:xfrm>
          <a:prstGeom prst="rect">
            <a:avLst/>
          </a:prstGeom>
          <a:noFill/>
          <a:ln>
            <a:solidFill>
              <a:srgbClr val="F5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肘形连接符 18"/>
          <p:cNvCxnSpPr/>
          <p:nvPr/>
        </p:nvCxnSpPr>
        <p:spPr>
          <a:xfrm rot="10800000" flipV="1">
            <a:off x="4121952" y="2695747"/>
            <a:ext cx="968811" cy="903746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127554" y="3608388"/>
            <a:ext cx="867527" cy="8845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78649" y="3384649"/>
            <a:ext cx="903342" cy="106730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264322" y="3608388"/>
            <a:ext cx="614150" cy="8435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肘形连接符 22"/>
          <p:cNvCxnSpPr/>
          <p:nvPr/>
        </p:nvCxnSpPr>
        <p:spPr>
          <a:xfrm rot="5400000">
            <a:off x="8526866" y="4893605"/>
            <a:ext cx="882387" cy="2959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10800000" flipV="1">
            <a:off x="2251697" y="2802659"/>
            <a:ext cx="931857" cy="796833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22" idx="2"/>
          </p:cNvCxnSpPr>
          <p:nvPr/>
        </p:nvCxnSpPr>
        <p:spPr>
          <a:xfrm rot="5400000">
            <a:off x="5445216" y="4494399"/>
            <a:ext cx="1168631" cy="108373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659279" y="3918299"/>
            <a:ext cx="439242" cy="5745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740390" y="3962909"/>
            <a:ext cx="524776" cy="5459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肘形连接符 27"/>
          <p:cNvCxnSpPr/>
          <p:nvPr/>
        </p:nvCxnSpPr>
        <p:spPr>
          <a:xfrm rot="16200000" flipH="1">
            <a:off x="3017605" y="4521282"/>
            <a:ext cx="1102064" cy="104983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519593" y="5328069"/>
            <a:ext cx="903342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</a:rPr>
              <a:t>公差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3728441" y="5614652"/>
                <a:ext cx="2317337" cy="52322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0070C0"/>
                    </a:solidFill>
                  </a:rPr>
                  <a:t>项数，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41" y="5614652"/>
                <a:ext cx="2317337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5236" t="-13636" b="-2613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3187005" y="2532154"/>
            <a:ext cx="9377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通项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098520" y="2457781"/>
            <a:ext cx="94655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</a:rPr>
              <a:t>首项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 flipV="1">
            <a:off x="4837956" y="4492894"/>
            <a:ext cx="8210" cy="112175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边形 34"/>
          <p:cNvSpPr/>
          <p:nvPr/>
        </p:nvSpPr>
        <p:spPr>
          <a:xfrm>
            <a:off x="336684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7157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4325" y="1381736"/>
            <a:ext cx="77928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写出数列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的第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项与第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8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.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465921" y="2179317"/>
                <a:ext cx="5092754" cy="397031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49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  <a:cs typeface="Times New Roman" panose="02020603050405020304" pitchFamily="18" charset="0"/>
                  </a:rPr>
                  <a:t>解：由于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sz="2400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，</a:t>
                </a:r>
                <a:r>
                  <a:rPr lang="zh-CN" altLang="en-US" sz="2400" b="0" dirty="0" smtClean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所以</a:t>
                </a:r>
                <a:endParaRPr lang="en-US" altLang="zh-CN" sz="2400" b="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b="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b="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b="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21" y="2179317"/>
                <a:ext cx="5092754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9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024369" y="2785164"/>
                <a:ext cx="55630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zh-CN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0" dirty="0" smtClean="0">
                    <a:solidFill>
                      <a:srgbClr val="FF000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en-US" altLang="zh-CN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altLang="zh-CN" sz="2400" dirty="0" smtClean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69" y="2785164"/>
                <a:ext cx="5563081" cy="1754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75" t="2191" r="27916" b="7381"/>
          <a:stretch/>
        </p:blipFill>
        <p:spPr>
          <a:xfrm flipH="1">
            <a:off x="742802" y="3908056"/>
            <a:ext cx="2168038" cy="2917020"/>
          </a:xfrm>
          <a:prstGeom prst="rect">
            <a:avLst/>
          </a:prstGeom>
        </p:spPr>
      </p:pic>
      <p:sp>
        <p:nvSpPr>
          <p:cNvPr id="7" name="云形标注 6"/>
          <p:cNvSpPr/>
          <p:nvPr/>
        </p:nvSpPr>
        <p:spPr>
          <a:xfrm>
            <a:off x="1525109" y="2012502"/>
            <a:ext cx="2720008" cy="2057400"/>
          </a:xfrm>
          <a:prstGeom prst="cloudCallout">
            <a:avLst>
              <a:gd name="adj1" fmla="val -42684"/>
              <a:gd name="adj2" fmla="val 5583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88949" y="2164039"/>
            <a:ext cx="2425134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你能很快地</a:t>
            </a:r>
            <a:r>
              <a:rPr lang="zh-CN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写出</a:t>
            </a:r>
            <a:r>
              <a:rPr lang="zh-CN" altLang="en-US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数列的第</a:t>
            </a:r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项</a:t>
            </a:r>
            <a:r>
              <a:rPr lang="zh-CN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吗</a:t>
            </a:r>
            <a:r>
              <a:rPr lang="en-US" altLang="zh-CN" sz="24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zh-CN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5687"/>
            <a:ext cx="12192000" cy="55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3366845" y="26091"/>
            <a:ext cx="1562365" cy="480378"/>
          </a:xfrm>
          <a:prstGeom prst="homePlate">
            <a:avLst/>
          </a:prstGeom>
          <a:solidFill>
            <a:srgbClr val="0070C0"/>
          </a:solidFill>
          <a:ln w="952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55825" y="94827"/>
            <a:ext cx="12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知识回顾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44265" y="94827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新知探究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2601" y="94827"/>
            <a:ext cx="116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例题</a:t>
            </a:r>
            <a:r>
              <a:rPr lang="zh-CN" altLang="en-US" dirty="0" smtClean="0">
                <a:solidFill>
                  <a:schemeClr val="bg1"/>
                </a:solidFill>
              </a:rPr>
              <a:t>分析         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09362" y="94827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巩固训练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82956" y="88584"/>
            <a:ext cx="11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课堂小结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770242" y="2752228"/>
                <a:ext cx="6176966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=7+3=10</m:t>
                      </m:r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=10+3=13</m:t>
                      </m:r>
                    </m:oMath>
                  </m:oMathPara>
                </a14:m>
                <a:endParaRPr lang="en-US" altLang="zh-CN" sz="2400" i="1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=13+3=16</m:t>
                      </m:r>
                    </m:oMath>
                  </m:oMathPara>
                </a14:m>
                <a:endParaRPr lang="en-US" altLang="zh-CN" sz="2400" i="1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=16+3=19</m:t>
                      </m:r>
                    </m:oMath>
                  </m:oMathPara>
                </a14:m>
                <a:endParaRPr lang="en-US" altLang="zh-CN" sz="2400" i="1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=10+3=22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242" y="2752228"/>
                <a:ext cx="6176966" cy="28623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28516" y="4520706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数列的第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100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项为</a:t>
                </a:r>
                <a:endParaRPr lang="en-US" altLang="zh-CN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×100−2=298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16" y="4520706"/>
                <a:ext cx="60960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云形 16"/>
          <p:cNvSpPr/>
          <p:nvPr/>
        </p:nvSpPr>
        <p:spPr>
          <a:xfrm>
            <a:off x="8579886" y="3425780"/>
            <a:ext cx="3612114" cy="21887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8906667" y="3537789"/>
                <a:ext cx="313885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知道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了等差数列中的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首项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b="1" dirty="0" smtClean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b="1" dirty="0" smtClean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公差，利用公式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(6.2)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，可以直接计算出数列的任意一项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.</a:t>
                </a:r>
                <a:endParaRPr lang="zh-CN" altLang="en-US" sz="2000" b="1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667" y="3537789"/>
                <a:ext cx="3138858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1748" r="-1942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1104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5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RESENTATION_TITLE" val="碧海蓝天"/>
</p:tagLst>
</file>

<file path=ppt/theme/theme1.xml><?xml version="1.0" encoding="utf-8"?>
<a:theme xmlns:a="http://schemas.openxmlformats.org/drawingml/2006/main" name="1_Office 主题​​">
  <a:themeElements>
    <a:clrScheme name="双红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Temp">
      <a:majorFont>
        <a:latin typeface="Impact"/>
        <a:ea typeface="方正姚体"/>
        <a:cs typeface="Arial"/>
      </a:majorFont>
      <a:minorFont>
        <a:latin typeface="Impact"/>
        <a:ea typeface="方正姚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双红色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双红色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3.xml><?xml version="1.0" encoding="utf-8"?>
<a:themeOverride xmlns:a="http://schemas.openxmlformats.org/drawingml/2006/main">
  <a:clrScheme name="双红色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972</Words>
  <Application>Microsoft Office PowerPoint</Application>
  <PresentationFormat>宽屏</PresentationFormat>
  <Paragraphs>242</Paragraphs>
  <Slides>22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等线</vt:lpstr>
      <vt:lpstr>方正姚体</vt:lpstr>
      <vt:lpstr>方正正黑简体</vt:lpstr>
      <vt:lpstr>楷体</vt:lpstr>
      <vt:lpstr>宋体</vt:lpstr>
      <vt:lpstr>宋体-PUA</vt:lpstr>
      <vt:lpstr>微软雅黑</vt:lpstr>
      <vt:lpstr>新宋体</vt:lpstr>
      <vt:lpstr>Arial</vt:lpstr>
      <vt:lpstr>Calibri</vt:lpstr>
      <vt:lpstr>Cambria Math</vt:lpstr>
      <vt:lpstr>Impact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jykj</cp:lastModifiedBy>
  <cp:revision>229</cp:revision>
  <dcterms:created xsi:type="dcterms:W3CDTF">2016-07-27T09:40:18Z</dcterms:created>
  <dcterms:modified xsi:type="dcterms:W3CDTF">2019-05-09T03:15:42Z</dcterms:modified>
</cp:coreProperties>
</file>